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65" r:id="rId4"/>
    <p:sldId id="300" r:id="rId5"/>
    <p:sldId id="301" r:id="rId6"/>
    <p:sldId id="302" r:id="rId7"/>
    <p:sldId id="303" r:id="rId8"/>
    <p:sldId id="305" r:id="rId9"/>
    <p:sldId id="304" r:id="rId10"/>
    <p:sldId id="280" r:id="rId11"/>
    <p:sldId id="259" r:id="rId12"/>
    <p:sldId id="260" r:id="rId13"/>
    <p:sldId id="261" r:id="rId14"/>
    <p:sldId id="270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1"/>
    <p:restoredTop sz="83878"/>
  </p:normalViewPr>
  <p:slideViewPr>
    <p:cSldViewPr snapToGrid="0">
      <p:cViewPr varScale="1">
        <p:scale>
          <a:sx n="106" d="100"/>
          <a:sy n="106" d="100"/>
        </p:scale>
        <p:origin x="113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451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70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403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1a4f0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501a4f0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666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47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13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82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52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09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631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64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53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28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83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94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76990" y="5562600"/>
            <a:ext cx="2486637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10185" y="1176997"/>
            <a:ext cx="79236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800"/>
            </a:pPr>
            <a:r>
              <a:rPr lang="en-US" sz="3600" dirty="0"/>
              <a:t>Characterization of 3D organelle motion using curve fitting and clustering by unsupervised machine learning</a:t>
            </a:r>
            <a:br>
              <a:rPr lang="en-US" sz="3600" dirty="0"/>
            </a:br>
            <a:br>
              <a:rPr lang="en-US" dirty="0"/>
            </a:br>
            <a:endParaRPr sz="2400" i="1"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888022" y="3371555"/>
            <a:ext cx="764579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Student: </a:t>
            </a:r>
            <a:r>
              <a:rPr lang="en-US" altLang="zh-CN" sz="2000" dirty="0" err="1">
                <a:solidFill>
                  <a:srgbClr val="92CCDC"/>
                </a:solidFill>
              </a:rPr>
              <a:t>Huining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Liang</a:t>
            </a:r>
            <a:r>
              <a:rPr lang="en-US" sz="2000" dirty="0">
                <a:solidFill>
                  <a:srgbClr val="92CCDC"/>
                </a:solidFill>
              </a:rPr>
              <a:t>,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sz="2000" dirty="0">
              <a:solidFill>
                <a:srgbClr val="92CCDC"/>
              </a:solidFill>
            </a:endParaRPr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Mentor:</a:t>
            </a:r>
            <a:r>
              <a:rPr lang="en-US" altLang="zh-CN" sz="2000" dirty="0">
                <a:solidFill>
                  <a:srgbClr val="92CCDC"/>
                </a:solidFill>
              </a:rPr>
              <a:t> Dr. Chandra Kambhamettu, 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Dr. </a:t>
            </a:r>
            <a:r>
              <a:rPr lang="en-US" altLang="zh-CN" sz="2000" dirty="0">
                <a:solidFill>
                  <a:srgbClr val="92CCDC"/>
                </a:solidFill>
              </a:rPr>
              <a:t>Jeffrey Caplan,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endParaRPr sz="16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 dirty="0">
                <a:solidFill>
                  <a:srgbClr val="92CCDC"/>
                </a:solidFill>
              </a:rPr>
              <a:t>Date</a:t>
            </a:r>
            <a:r>
              <a:rPr lang="zh-CN" altLang="en-US" sz="1600" dirty="0">
                <a:solidFill>
                  <a:srgbClr val="92CCDC"/>
                </a:solidFill>
              </a:rPr>
              <a:t>  </a:t>
            </a:r>
            <a:r>
              <a:rPr lang="en-US" altLang="zh-CN" sz="1600" dirty="0">
                <a:solidFill>
                  <a:srgbClr val="92CCDC"/>
                </a:solidFill>
              </a:rPr>
              <a:t>6/21/2024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68442" y="1744579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dirty="0"/>
              <a:t>Goals</a:t>
            </a:r>
            <a:endParaRPr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1: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Learn the curve fitting based algorithm for modeling deformable objects.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Apply the curve fitting algorithm to obtain stromule motion data from microscopy imagery.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2: 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Learn the basics of unsupervised machine learning methods such as K-Means, DBSCAN, and affinity propagation.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Further analyze the stromule motion data using the clustering method. 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3: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Train the 3D TransUNet for segmentation of 3D microscopy images.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Add new functions to our deep learning-based microscopy image processing pipeline.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endParaRPr sz="2000" dirty="0"/>
          </a:p>
        </p:txBody>
      </p:sp>
      <p:sp>
        <p:nvSpPr>
          <p:cNvPr id="2" name="Google Shape;97;p14">
            <a:extLst>
              <a:ext uri="{FF2B5EF4-FFF2-40B4-BE49-F238E27FC236}">
                <a16:creationId xmlns:a16="http://schemas.microsoft.com/office/drawing/2014/main" id="{61A8AA52-1A99-5B27-6429-F2C725F468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2374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Timeframe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Start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May</a:t>
            </a:r>
            <a:r>
              <a:rPr lang="zh-CN" altLang="en-US" sz="4000" dirty="0"/>
              <a:t> </a:t>
            </a:r>
            <a:r>
              <a:rPr lang="en-US" altLang="zh-CN" sz="4000" dirty="0"/>
              <a:t>17, 2024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End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December 10, 2024</a:t>
            </a:r>
          </a:p>
        </p:txBody>
      </p:sp>
      <p:sp>
        <p:nvSpPr>
          <p:cNvPr id="2" name="Google Shape;97;p14">
            <a:extLst>
              <a:ext uri="{FF2B5EF4-FFF2-40B4-BE49-F238E27FC236}">
                <a16:creationId xmlns:a16="http://schemas.microsoft.com/office/drawing/2014/main" id="{CBBA2861-CF1F-E0C8-07DC-9B38C9B794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 What I hope to learn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L</a:t>
            </a:r>
            <a:r>
              <a:rPr lang="en-US" dirty="0"/>
              <a:t>earn the knowledge of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clustering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analysis. 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sz="2800" dirty="0"/>
              <a:t>3D TransUNet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sz="2800" dirty="0"/>
              <a:t>segmentation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microscopy images</a:t>
            </a:r>
            <a:r>
              <a:rPr lang="en-US" altLang="zh-CN" dirty="0"/>
              <a:t>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Extend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pipeline.</a:t>
            </a:r>
            <a:endParaRPr lang="en-US"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Facilitate research with machine learning methods</a:t>
            </a:r>
            <a:r>
              <a:rPr lang="zh-CN" altLang="en-US" dirty="0"/>
              <a:t> </a:t>
            </a:r>
            <a:r>
              <a:rPr lang="en-US" altLang="zh-CN" dirty="0"/>
              <a:t>and HPC resources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" name="Google Shape;97;p14">
            <a:extLst>
              <a:ext uri="{FF2B5EF4-FFF2-40B4-BE49-F238E27FC236}">
                <a16:creationId xmlns:a16="http://schemas.microsoft.com/office/drawing/2014/main" id="{C2CDE1B1-5FB1-9210-C589-4B9BB735C3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4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oals for Next </a:t>
            </a:r>
            <a:r>
              <a:rPr lang="en-US" sz="44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4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onth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Active</a:t>
            </a:r>
            <a:r>
              <a:rPr lang="zh-CN" altLang="en-US" dirty="0"/>
              <a:t> </a:t>
            </a:r>
            <a:r>
              <a:rPr lang="en-US" altLang="zh-CN" dirty="0"/>
              <a:t>Contours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stromule</a:t>
            </a:r>
            <a:r>
              <a:rPr lang="zh-CN" altLang="en-US" dirty="0"/>
              <a:t> </a:t>
            </a:r>
            <a:r>
              <a:rPr lang="en-US" altLang="zh-CN" dirty="0"/>
              <a:t>curves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obtain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en-US" dirty="0"/>
              <a:t>.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800" dirty="0"/>
              <a:t>Learn the basics of</a:t>
            </a:r>
            <a:r>
              <a:rPr lang="zh-CN" altLang="en-US" sz="2800" dirty="0"/>
              <a:t> </a:t>
            </a:r>
            <a:r>
              <a:rPr lang="en-US" altLang="zh-CN" sz="2800" dirty="0"/>
              <a:t>different</a:t>
            </a:r>
            <a:r>
              <a:rPr lang="zh-CN" altLang="en-US" sz="2800" dirty="0"/>
              <a:t> </a:t>
            </a:r>
            <a:r>
              <a:rPr lang="en-US" altLang="zh-CN" sz="2800" dirty="0"/>
              <a:t>clustering</a:t>
            </a:r>
            <a:r>
              <a:rPr lang="zh-CN" altLang="en-US" sz="2800" dirty="0"/>
              <a:t> </a:t>
            </a:r>
            <a:r>
              <a:rPr lang="en-US" altLang="zh-CN" sz="2800" dirty="0"/>
              <a:t>methods</a:t>
            </a:r>
            <a:r>
              <a:rPr lang="zh-CN" altLang="en-US" sz="2800" dirty="0"/>
              <a:t> </a:t>
            </a:r>
            <a:r>
              <a:rPr lang="en-US" altLang="zh-CN" sz="2800" dirty="0"/>
              <a:t>such as K-Means, DBSCAN, and affinity propagation</a:t>
            </a:r>
            <a:r>
              <a:rPr lang="en-US" dirty="0"/>
              <a:t>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Explore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sz="2800" dirty="0"/>
              <a:t>different</a:t>
            </a:r>
            <a:r>
              <a:rPr lang="zh-CN" altLang="en-US" sz="2800" dirty="0"/>
              <a:t> </a:t>
            </a:r>
            <a:r>
              <a:rPr lang="en-US" altLang="zh-CN" sz="2800" dirty="0"/>
              <a:t>clustering</a:t>
            </a:r>
            <a:r>
              <a:rPr lang="zh-CN" altLang="en-US" sz="2800" dirty="0"/>
              <a:t> </a:t>
            </a:r>
            <a:r>
              <a:rPr lang="en-US" altLang="zh-CN" sz="2800" dirty="0"/>
              <a:t>methods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analysis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stromule</a:t>
            </a:r>
            <a:r>
              <a:rPr lang="zh-CN" altLang="en-US" sz="2800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en-US" dirty="0"/>
              <a:t>.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None/>
            </a:pPr>
            <a:endParaRPr dirty="0"/>
          </a:p>
        </p:txBody>
      </p:sp>
      <p:sp>
        <p:nvSpPr>
          <p:cNvPr id="2" name="Google Shape;97;p14">
            <a:extLst>
              <a:ext uri="{FF2B5EF4-FFF2-40B4-BE49-F238E27FC236}">
                <a16:creationId xmlns:a16="http://schemas.microsoft.com/office/drawing/2014/main" id="{8FE055DD-A236-4A50-029C-D54288D06F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None/>
            </a:pPr>
            <a:r>
              <a:rPr lang="en-US" altLang="zh-CN" sz="4400" dirty="0"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87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FCE678-36CC-344C-82D0-8E1B3020B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17312" y="1783048"/>
            <a:ext cx="7749172" cy="3973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9831DC-8E57-F44B-BC49-49EA4AB06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281" y="2374352"/>
            <a:ext cx="7159234" cy="27913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8;p20">
            <a:extLst>
              <a:ext uri="{FF2B5EF4-FFF2-40B4-BE49-F238E27FC236}">
                <a16:creationId xmlns:a16="http://schemas.microsoft.com/office/drawing/2014/main" id="{25659A45-51E8-5247-8923-E8972826C5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852" y="1784958"/>
            <a:ext cx="7401128" cy="40062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9;p20">
            <a:extLst>
              <a:ext uri="{FF2B5EF4-FFF2-40B4-BE49-F238E27FC236}">
                <a16:creationId xmlns:a16="http://schemas.microsoft.com/office/drawing/2014/main" id="{3AFA1F30-F419-7847-BA8E-2765C1FF5803}"/>
              </a:ext>
            </a:extLst>
          </p:cNvPr>
          <p:cNvSpPr txBox="1"/>
          <p:nvPr/>
        </p:nvSpPr>
        <p:spPr>
          <a:xfrm>
            <a:off x="2742916" y="5791199"/>
            <a:ext cx="386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1809_01_Maximum intensity </a:t>
            </a:r>
            <a:r>
              <a:rPr lang="en" dirty="0" err="1">
                <a:solidFill>
                  <a:schemeClr val="bg1"/>
                </a:solidFill>
              </a:rPr>
              <a:t>projection_movie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7;p14">
            <a:extLst>
              <a:ext uri="{FF2B5EF4-FFF2-40B4-BE49-F238E27FC236}">
                <a16:creationId xmlns:a16="http://schemas.microsoft.com/office/drawing/2014/main" id="{A35ABC4F-75E1-2560-4C1A-2BCCF9031D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66535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434F1729-31E3-F342-90DF-668E593C4E7F}"/>
              </a:ext>
            </a:extLst>
          </p:cNvPr>
          <p:cNvSpPr/>
          <p:nvPr/>
        </p:nvSpPr>
        <p:spPr>
          <a:xfrm>
            <a:off x="111368" y="2896776"/>
            <a:ext cx="8921264" cy="36237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A213C06-8F45-AB4D-AF4C-76D996C09C26}"/>
              </a:ext>
            </a:extLst>
          </p:cNvPr>
          <p:cNvSpPr txBox="1">
            <a:spLocks/>
          </p:cNvSpPr>
          <p:nvPr/>
        </p:nvSpPr>
        <p:spPr>
          <a:xfrm>
            <a:off x="389466" y="2080486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Data acquisition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50703C4-F3E1-FC41-8431-AC686D94D12C}"/>
              </a:ext>
            </a:extLst>
          </p:cNvPr>
          <p:cNvGrpSpPr/>
          <p:nvPr/>
        </p:nvGrpSpPr>
        <p:grpSpPr>
          <a:xfrm>
            <a:off x="378999" y="3962543"/>
            <a:ext cx="8307801" cy="1430866"/>
            <a:chOff x="304800" y="3261585"/>
            <a:chExt cx="8307801" cy="14308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CF2987-C119-8B4F-9BE5-6382E537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261585"/>
              <a:ext cx="869901" cy="143086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099D888-9F65-FE4A-9204-672B4C21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7619" y="3425283"/>
              <a:ext cx="1642989" cy="107063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3EC714-75C8-0E4D-B5A4-76BFC4E7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5596" y="3425283"/>
              <a:ext cx="1638954" cy="107240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6FD7B33-9980-DD44-A392-1F85849FC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612" y="3408350"/>
              <a:ext cx="1642989" cy="1070636"/>
            </a:xfrm>
            <a:prstGeom prst="rect">
              <a:avLst/>
            </a:prstGeom>
          </p:spPr>
        </p:pic>
        <p:cxnSp>
          <p:nvCxnSpPr>
            <p:cNvPr id="12" name="直线箭头连接符 11">
              <a:extLst>
                <a:ext uri="{FF2B5EF4-FFF2-40B4-BE49-F238E27FC236}">
                  <a16:creationId xmlns:a16="http://schemas.microsoft.com/office/drawing/2014/main" id="{0CB391A1-CFB9-684F-92F2-B663430F77A1}"/>
                </a:ext>
              </a:extLst>
            </p:cNvPr>
            <p:cNvCxnSpPr/>
            <p:nvPr/>
          </p:nvCxnSpPr>
          <p:spPr>
            <a:xfrm>
              <a:off x="1174701" y="3977018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8DE28843-DF4C-7D42-B68A-51BAC1179205}"/>
                </a:ext>
              </a:extLst>
            </p:cNvPr>
            <p:cNvCxnSpPr/>
            <p:nvPr/>
          </p:nvCxnSpPr>
          <p:spPr>
            <a:xfrm>
              <a:off x="3630034" y="3990752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BB8C151E-150D-ED49-8336-F10AFC9B323E}"/>
                </a:ext>
              </a:extLst>
            </p:cNvPr>
            <p:cNvCxnSpPr/>
            <p:nvPr/>
          </p:nvCxnSpPr>
          <p:spPr>
            <a:xfrm>
              <a:off x="6220834" y="3990752"/>
              <a:ext cx="5694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87ED3DE0-AD08-1240-9F7F-4FFE74CD3A3F}"/>
              </a:ext>
            </a:extLst>
          </p:cNvPr>
          <p:cNvSpPr txBox="1">
            <a:spLocks/>
          </p:cNvSpPr>
          <p:nvPr/>
        </p:nvSpPr>
        <p:spPr>
          <a:xfrm>
            <a:off x="2882303" y="2075030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Segmentation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8D0E16A0-02C1-1247-9ACE-F03048202830}"/>
              </a:ext>
            </a:extLst>
          </p:cNvPr>
          <p:cNvSpPr txBox="1">
            <a:spLocks/>
          </p:cNvSpPr>
          <p:nvPr/>
        </p:nvSpPr>
        <p:spPr>
          <a:xfrm>
            <a:off x="5215073" y="2056671"/>
            <a:ext cx="2943481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/>
              <a:t>Detection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&amp;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Tracking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09124B29-D942-B846-846B-DC52505C3845}"/>
              </a:ext>
            </a:extLst>
          </p:cNvPr>
          <p:cNvSpPr txBox="1">
            <a:spLocks/>
          </p:cNvSpPr>
          <p:nvPr/>
        </p:nvSpPr>
        <p:spPr>
          <a:xfrm>
            <a:off x="389466" y="3204404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>
                <a:solidFill>
                  <a:srgbClr val="0070C0"/>
                </a:solidFill>
              </a:rPr>
              <a:t>Old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Pipeline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866EBEEB-EF33-B249-834A-F0A8A371DC25}"/>
              </a:ext>
            </a:extLst>
          </p:cNvPr>
          <p:cNvSpPr txBox="1">
            <a:spLocks/>
          </p:cNvSpPr>
          <p:nvPr/>
        </p:nvSpPr>
        <p:spPr>
          <a:xfrm>
            <a:off x="457200" y="5508228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2400" dirty="0">
                <a:solidFill>
                  <a:srgbClr val="0070C0"/>
                </a:solidFill>
              </a:rPr>
              <a:t>New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Pipeline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A336834-E92C-4A43-95DA-9AF15BF5C9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392"/>
          <a:stretch/>
        </p:blipFill>
        <p:spPr>
          <a:xfrm>
            <a:off x="3453324" y="3189760"/>
            <a:ext cx="1105115" cy="680754"/>
          </a:xfrm>
          <a:prstGeom prst="rect">
            <a:avLst/>
          </a:prstGeom>
        </p:spPr>
      </p:pic>
      <p:sp>
        <p:nvSpPr>
          <p:cNvPr id="26" name="标题 1">
            <a:extLst>
              <a:ext uri="{FF2B5EF4-FFF2-40B4-BE49-F238E27FC236}">
                <a16:creationId xmlns:a16="http://schemas.microsoft.com/office/drawing/2014/main" id="{111D6158-3605-F544-AA4F-18661618353C}"/>
              </a:ext>
            </a:extLst>
          </p:cNvPr>
          <p:cNvSpPr txBox="1">
            <a:spLocks/>
          </p:cNvSpPr>
          <p:nvPr/>
        </p:nvSpPr>
        <p:spPr>
          <a:xfrm>
            <a:off x="2922635" y="3876832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1600" dirty="0" err="1">
                <a:solidFill>
                  <a:srgbClr val="0070C0"/>
                </a:solidFill>
              </a:rPr>
              <a:t>Unet</a:t>
            </a:r>
            <a:endParaRPr kumimoji="1" lang="en-US" altLang="zh-CN" sz="1600" dirty="0">
              <a:solidFill>
                <a:srgbClr val="0070C0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08B6AE7-187C-D84F-9A22-12AE9941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36"/>
          <a:stretch/>
        </p:blipFill>
        <p:spPr>
          <a:xfrm>
            <a:off x="3479799" y="5579640"/>
            <a:ext cx="1249873" cy="747979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7FEB6689-2CEC-B249-B28D-CE91D2E72D16}"/>
              </a:ext>
            </a:extLst>
          </p:cNvPr>
          <p:cNvSpPr txBox="1">
            <a:spLocks/>
          </p:cNvSpPr>
          <p:nvPr/>
        </p:nvSpPr>
        <p:spPr>
          <a:xfrm>
            <a:off x="3072289" y="5064225"/>
            <a:ext cx="2064894" cy="53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CN" sz="1600" dirty="0" err="1">
                <a:solidFill>
                  <a:srgbClr val="0070C0"/>
                </a:solidFill>
              </a:rPr>
              <a:t>TransUnet</a:t>
            </a:r>
            <a:endParaRPr kumimoji="1"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28" name="终止符 27">
            <a:extLst>
              <a:ext uri="{FF2B5EF4-FFF2-40B4-BE49-F238E27FC236}">
                <a16:creationId xmlns:a16="http://schemas.microsoft.com/office/drawing/2014/main" id="{FFD57D6E-DA18-194E-8B9E-B5B917EDC0BB}"/>
              </a:ext>
            </a:extLst>
          </p:cNvPr>
          <p:cNvSpPr/>
          <p:nvPr/>
        </p:nvSpPr>
        <p:spPr>
          <a:xfrm>
            <a:off x="5775415" y="3369733"/>
            <a:ext cx="1608667" cy="500781"/>
          </a:xfrm>
          <a:prstGeom prst="flowChartTerminato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Snake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</a:t>
            </a:r>
            <a:endParaRPr kumimoji="1" lang="zh-CN" altLang="en-US" dirty="0"/>
          </a:p>
        </p:txBody>
      </p:sp>
      <p:sp>
        <p:nvSpPr>
          <p:cNvPr id="31" name="终止符 30">
            <a:extLst>
              <a:ext uri="{FF2B5EF4-FFF2-40B4-BE49-F238E27FC236}">
                <a16:creationId xmlns:a16="http://schemas.microsoft.com/office/drawing/2014/main" id="{5131AD16-912A-EC4B-832E-D462539CE980}"/>
              </a:ext>
            </a:extLst>
          </p:cNvPr>
          <p:cNvSpPr/>
          <p:nvPr/>
        </p:nvSpPr>
        <p:spPr>
          <a:xfrm>
            <a:off x="5890525" y="5505547"/>
            <a:ext cx="1608667" cy="500781"/>
          </a:xfrm>
          <a:prstGeom prst="flowChartTerminato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TrackFormer</a:t>
            </a:r>
            <a:endParaRPr kumimoji="1" lang="zh-CN" altLang="en-US" dirty="0"/>
          </a:p>
        </p:txBody>
      </p:sp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10747032-F31E-F61B-4271-75574649BA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995" y="51402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59402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6;p18">
            <a:extLst>
              <a:ext uri="{FF2B5EF4-FFF2-40B4-BE49-F238E27FC236}">
                <a16:creationId xmlns:a16="http://schemas.microsoft.com/office/drawing/2014/main" id="{F0EB8477-047F-2A31-8310-6584F8B037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925" y="4502931"/>
            <a:ext cx="5746571" cy="2071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32F154D-C918-C799-3FA1-8521C0B99C6B}"/>
              </a:ext>
            </a:extLst>
          </p:cNvPr>
          <p:cNvSpPr/>
          <p:nvPr/>
        </p:nvSpPr>
        <p:spPr>
          <a:xfrm>
            <a:off x="209499" y="1636837"/>
            <a:ext cx="82296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Active Contours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Select control points initialized with the stromule mask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Update these control points via joint energy minimization 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</a:t>
            </a: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Smoothness constraints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</a:t>
            </a: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External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Maximize distances from the edge of the segmented stromule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Track these control points for stromule motion data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156A1B5E-B520-2E71-02A9-1B6F3A997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30975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32F154D-C918-C799-3FA1-8521C0B99C6B}"/>
              </a:ext>
            </a:extLst>
          </p:cNvPr>
          <p:cNvSpPr/>
          <p:nvPr/>
        </p:nvSpPr>
        <p:spPr>
          <a:xfrm>
            <a:off x="0" y="3814456"/>
            <a:ext cx="82296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Active Contours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Select control points initialized with the stromule mask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Update these control points via joint energy minimization 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</a:t>
            </a: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Internal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Smoothness constraints</a:t>
            </a:r>
          </a:p>
          <a:p>
            <a:pPr marL="457200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i="1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    External energies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 Maximize distances from the edge of the segmented stromule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Track these control points for stromule motion data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8BA8679-7257-189F-3BE3-B4BDEF8C04B5}"/>
              </a:ext>
            </a:extLst>
          </p:cNvPr>
          <p:cNvGrpSpPr/>
          <p:nvPr/>
        </p:nvGrpSpPr>
        <p:grpSpPr>
          <a:xfrm>
            <a:off x="854241" y="2587325"/>
            <a:ext cx="1479884" cy="667752"/>
            <a:chOff x="890336" y="2153654"/>
            <a:chExt cx="1479884" cy="66775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02C73DA-D4E1-9C38-117A-D124ED365255}"/>
                </a:ext>
              </a:extLst>
            </p:cNvPr>
            <p:cNvGrpSpPr/>
            <p:nvPr/>
          </p:nvGrpSpPr>
          <p:grpSpPr>
            <a:xfrm>
              <a:off x="890336" y="2153654"/>
              <a:ext cx="1455821" cy="613610"/>
              <a:chOff x="902368" y="2081464"/>
              <a:chExt cx="1455821" cy="613610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0B3D87BF-5550-6A78-2FD6-265BF1291D6A}"/>
                  </a:ext>
                </a:extLst>
              </p:cNvPr>
              <p:cNvSpPr/>
              <p:nvPr/>
            </p:nvSpPr>
            <p:spPr>
              <a:xfrm>
                <a:off x="902368" y="2081464"/>
                <a:ext cx="397043" cy="2887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6" name="曲线连接符 5">
                <a:extLst>
                  <a:ext uri="{FF2B5EF4-FFF2-40B4-BE49-F238E27FC236}">
                    <a16:creationId xmlns:a16="http://schemas.microsoft.com/office/drawing/2014/main" id="{6A6BAFA1-DC44-00EB-A9DF-8A822B3D93D6}"/>
                  </a:ext>
                </a:extLst>
              </p:cNvPr>
              <p:cNvCxnSpPr>
                <a:cxnSpLocks/>
                <a:stCxn id="4" idx="6"/>
              </p:cNvCxnSpPr>
              <p:nvPr/>
            </p:nvCxnSpPr>
            <p:spPr>
              <a:xfrm>
                <a:off x="1299411" y="2225843"/>
                <a:ext cx="1058778" cy="46923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FA0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C885FA2-3A5B-6275-B4CD-3B8EE5076ABB}"/>
                </a:ext>
              </a:extLst>
            </p:cNvPr>
            <p:cNvSpPr/>
            <p:nvPr/>
          </p:nvSpPr>
          <p:spPr>
            <a:xfrm>
              <a:off x="2261936" y="2713122"/>
              <a:ext cx="108284" cy="1082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1318AB2-4780-CE51-D7BD-4D4BC145F7F0}"/>
                </a:ext>
              </a:extLst>
            </p:cNvPr>
            <p:cNvSpPr/>
            <p:nvPr/>
          </p:nvSpPr>
          <p:spPr>
            <a:xfrm>
              <a:off x="1247263" y="2239865"/>
              <a:ext cx="108284" cy="1082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1311252-D3B3-FFB2-B021-62BDE81C0344}"/>
                </a:ext>
              </a:extLst>
            </p:cNvPr>
            <p:cNvSpPr/>
            <p:nvPr/>
          </p:nvSpPr>
          <p:spPr>
            <a:xfrm>
              <a:off x="1411695" y="2259913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050F498-E50E-4C81-1730-D37CCF513F50}"/>
                </a:ext>
              </a:extLst>
            </p:cNvPr>
            <p:cNvSpPr/>
            <p:nvPr/>
          </p:nvSpPr>
          <p:spPr>
            <a:xfrm>
              <a:off x="1600191" y="2328089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200EBA7-FB3C-0E8D-C90C-8BF90F4B9FE2}"/>
                </a:ext>
              </a:extLst>
            </p:cNvPr>
            <p:cNvSpPr/>
            <p:nvPr/>
          </p:nvSpPr>
          <p:spPr>
            <a:xfrm>
              <a:off x="1768629" y="2532633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FD5AD38-6F6C-7266-5CF7-9CCBA38F8734}"/>
                </a:ext>
              </a:extLst>
            </p:cNvPr>
            <p:cNvSpPr/>
            <p:nvPr/>
          </p:nvSpPr>
          <p:spPr>
            <a:xfrm>
              <a:off x="2021299" y="2677013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4032CF7-325A-5AC9-CC5E-28FCC4946519}"/>
              </a:ext>
            </a:extLst>
          </p:cNvPr>
          <p:cNvGrpSpPr/>
          <p:nvPr/>
        </p:nvGrpSpPr>
        <p:grpSpPr>
          <a:xfrm>
            <a:off x="3869144" y="2587325"/>
            <a:ext cx="1060775" cy="699394"/>
            <a:chOff x="3386889" y="2611827"/>
            <a:chExt cx="1060775" cy="69939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61E2BCE-14CF-83E7-76FD-2A97E7BE751F}"/>
                </a:ext>
              </a:extLst>
            </p:cNvPr>
            <p:cNvGrpSpPr/>
            <p:nvPr/>
          </p:nvGrpSpPr>
          <p:grpSpPr>
            <a:xfrm>
              <a:off x="3386889" y="2611827"/>
              <a:ext cx="990610" cy="643250"/>
              <a:chOff x="902368" y="2081464"/>
              <a:chExt cx="990610" cy="643250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0336CEF9-057A-AFAB-4784-D34C889E3561}"/>
                  </a:ext>
                </a:extLst>
              </p:cNvPr>
              <p:cNvSpPr/>
              <p:nvPr/>
            </p:nvSpPr>
            <p:spPr>
              <a:xfrm>
                <a:off x="902368" y="2081464"/>
                <a:ext cx="397043" cy="2887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18" name="曲线连接符 17">
                <a:extLst>
                  <a:ext uri="{FF2B5EF4-FFF2-40B4-BE49-F238E27FC236}">
                    <a16:creationId xmlns:a16="http://schemas.microsoft.com/office/drawing/2014/main" id="{1CA13266-0555-0C81-970A-69631822F6B9}"/>
                  </a:ext>
                </a:extLst>
              </p:cNvPr>
              <p:cNvCxnSpPr>
                <a:cxnSpLocks/>
                <a:stCxn id="17" idx="6"/>
              </p:cNvCxnSpPr>
              <p:nvPr/>
            </p:nvCxnSpPr>
            <p:spPr>
              <a:xfrm>
                <a:off x="1299411" y="2225843"/>
                <a:ext cx="593567" cy="49887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FA0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B8356998-BD64-992A-059E-C8FE38ABEBD9}"/>
                </a:ext>
              </a:extLst>
            </p:cNvPr>
            <p:cNvSpPr/>
            <p:nvPr/>
          </p:nvSpPr>
          <p:spPr>
            <a:xfrm>
              <a:off x="4339380" y="3202937"/>
              <a:ext cx="108284" cy="1082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98AD480-32AE-0ECE-91F5-30339E5A26A5}"/>
                </a:ext>
              </a:extLst>
            </p:cNvPr>
            <p:cNvSpPr/>
            <p:nvPr/>
          </p:nvSpPr>
          <p:spPr>
            <a:xfrm>
              <a:off x="3745817" y="2693584"/>
              <a:ext cx="108284" cy="1082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54C845E-6A03-9560-6370-14C9BF3C090C}"/>
                </a:ext>
              </a:extLst>
            </p:cNvPr>
            <p:cNvSpPr/>
            <p:nvPr/>
          </p:nvSpPr>
          <p:spPr>
            <a:xfrm>
              <a:off x="3898217" y="2737696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35CDA029-289A-0AD3-5D18-A2CDD3B7261C}"/>
                </a:ext>
              </a:extLst>
            </p:cNvPr>
            <p:cNvSpPr/>
            <p:nvPr/>
          </p:nvSpPr>
          <p:spPr>
            <a:xfrm>
              <a:off x="4002489" y="2841968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BD08A028-06D7-12CA-6DC8-6A81C92E7C50}"/>
                </a:ext>
              </a:extLst>
            </p:cNvPr>
            <p:cNvSpPr/>
            <p:nvPr/>
          </p:nvSpPr>
          <p:spPr>
            <a:xfrm>
              <a:off x="4038575" y="3022448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96F3778-0C3C-9ABF-55E8-D6E06B7782DF}"/>
                </a:ext>
              </a:extLst>
            </p:cNvPr>
            <p:cNvSpPr/>
            <p:nvPr/>
          </p:nvSpPr>
          <p:spPr>
            <a:xfrm>
              <a:off x="4146875" y="3154796"/>
              <a:ext cx="108284" cy="108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88C6358F-5C68-87A9-2EA9-627FCD5D5C17}"/>
              </a:ext>
            </a:extLst>
          </p:cNvPr>
          <p:cNvSpPr/>
          <p:nvPr/>
        </p:nvSpPr>
        <p:spPr>
          <a:xfrm>
            <a:off x="644688" y="2198794"/>
            <a:ext cx="2490536" cy="1455821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B0BE50B-1B28-9F45-6C2E-6CCAD3DD8CBC}"/>
              </a:ext>
            </a:extLst>
          </p:cNvPr>
          <p:cNvSpPr/>
          <p:nvPr/>
        </p:nvSpPr>
        <p:spPr>
          <a:xfrm>
            <a:off x="3518242" y="2198794"/>
            <a:ext cx="2490536" cy="1455821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9B0E064-E4D8-929E-A874-B7C32F4A73A2}"/>
              </a:ext>
            </a:extLst>
          </p:cNvPr>
          <p:cNvSpPr txBox="1"/>
          <p:nvPr/>
        </p:nvSpPr>
        <p:spPr>
          <a:xfrm>
            <a:off x="2225841" y="3237221"/>
            <a:ext cx="661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80526A0-E768-7607-A6AA-45D1693BD518}"/>
              </a:ext>
            </a:extLst>
          </p:cNvPr>
          <p:cNvSpPr txBox="1"/>
          <p:nvPr/>
        </p:nvSpPr>
        <p:spPr>
          <a:xfrm>
            <a:off x="4859754" y="3272870"/>
            <a:ext cx="843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t+1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t+1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9E69831-F76C-6B3E-D999-ADA8256C376C}"/>
              </a:ext>
            </a:extLst>
          </p:cNvPr>
          <p:cNvSpPr/>
          <p:nvPr/>
        </p:nvSpPr>
        <p:spPr>
          <a:xfrm>
            <a:off x="108284" y="1725733"/>
            <a:ext cx="1645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Frame t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FE6479-C99E-18C7-D898-228094DC6E5A}"/>
              </a:ext>
            </a:extLst>
          </p:cNvPr>
          <p:cNvSpPr txBox="1"/>
          <p:nvPr/>
        </p:nvSpPr>
        <p:spPr>
          <a:xfrm>
            <a:off x="4063136" y="2294896"/>
            <a:ext cx="966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b+1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b+1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3772D65-411B-29DD-94DF-BEAEC932AFB1}"/>
              </a:ext>
            </a:extLst>
          </p:cNvPr>
          <p:cNvSpPr txBox="1"/>
          <p:nvPr/>
        </p:nvSpPr>
        <p:spPr>
          <a:xfrm>
            <a:off x="1091874" y="2329283"/>
            <a:ext cx="661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(x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</a:t>
            </a:r>
            <a:r>
              <a:rPr lang="en-US" altLang="zh-CN" sz="1400" dirty="0">
                <a:solidFill>
                  <a:schemeClr val="bg1"/>
                </a:solidFill>
              </a:rPr>
              <a:t>,y</a:t>
            </a:r>
            <a:r>
              <a:rPr lang="en-US" altLang="zh-CN" sz="1400" baseline="-25000" dirty="0">
                <a:solidFill>
                  <a:schemeClr val="bg1"/>
                </a:solidFill>
              </a:rPr>
              <a:t>b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7" name="右箭头 46">
            <a:extLst>
              <a:ext uri="{FF2B5EF4-FFF2-40B4-BE49-F238E27FC236}">
                <a16:creationId xmlns:a16="http://schemas.microsoft.com/office/drawing/2014/main" id="{9F0741BF-841A-DEDD-2CC2-2F6F1004AC05}"/>
              </a:ext>
            </a:extLst>
          </p:cNvPr>
          <p:cNvSpPr/>
          <p:nvPr/>
        </p:nvSpPr>
        <p:spPr>
          <a:xfrm>
            <a:off x="3215436" y="2870044"/>
            <a:ext cx="276715" cy="182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DB4232E-B1B6-4299-56E8-2BA0EAC9B219}"/>
              </a:ext>
            </a:extLst>
          </p:cNvPr>
          <p:cNvSpPr/>
          <p:nvPr/>
        </p:nvSpPr>
        <p:spPr>
          <a:xfrm>
            <a:off x="2947701" y="1719682"/>
            <a:ext cx="2081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Frame t+1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9AE2B92B-1881-9215-2742-DB3B598BA183}"/>
                  </a:ext>
                </a:extLst>
              </p:cNvPr>
              <p:cNvSpPr txBox="1"/>
              <p:nvPr/>
            </p:nvSpPr>
            <p:spPr>
              <a:xfrm>
                <a:off x="6391796" y="1762371"/>
                <a:ext cx="2367892" cy="467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1"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dirty="0">
                                      <a:solidFill>
                                        <a:schemeClr val="bg1"/>
                                      </a:solidFill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+1</m:t>
                                  </m:r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dirty="0">
                                      <a:solidFill>
                                        <a:schemeClr val="bg1"/>
                                      </a:solidFill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kumimoji="1" lang="en-US" altLang="zh-CN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+1</m:t>
                                  </m:r>
                                  <m:r>
                                    <a:rPr kumimoji="1"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kumimoji="1" lang="en-US" altLang="zh-CN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baseline="-25000" dirty="0">
                                      <a:solidFill>
                                        <a:schemeClr val="bg1"/>
                                      </a:solidFill>
                                    </a:rPr>
                                    <m:t>t</m:t>
                                  </m:r>
                                  <m:r>
                                    <a:rPr kumimoji="1"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9AE2B92B-1881-9215-2742-DB3B598B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796" y="1762371"/>
                <a:ext cx="2367892" cy="467051"/>
              </a:xfrm>
              <a:prstGeom prst="rect">
                <a:avLst/>
              </a:prstGeom>
              <a:blipFill>
                <a:blip r:embed="rId3"/>
                <a:stretch>
                  <a:fillRect l="-1070" r="-535" b="-13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102B45E4-E3B6-DCD7-EC31-3BEC880FBE75}"/>
              </a:ext>
            </a:extLst>
          </p:cNvPr>
          <p:cNvSpPr/>
          <p:nvPr/>
        </p:nvSpPr>
        <p:spPr>
          <a:xfrm>
            <a:off x="5853312" y="2275120"/>
            <a:ext cx="304096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Stromule motion data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-Base/Tip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Speed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-Acceleration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-Movement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Angle</a:t>
            </a:r>
          </a:p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-Length</a:t>
            </a:r>
            <a:r>
              <a:rPr lang="zh-CN" altLang="en-US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18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change</a:t>
            </a:r>
          </a:p>
        </p:txBody>
      </p:sp>
      <p:sp>
        <p:nvSpPr>
          <p:cNvPr id="54" name="Google Shape;97;p14">
            <a:extLst>
              <a:ext uri="{FF2B5EF4-FFF2-40B4-BE49-F238E27FC236}">
                <a16:creationId xmlns:a16="http://schemas.microsoft.com/office/drawing/2014/main" id="{829C0A62-B449-9DF6-A7E9-E3FAFA83A8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24536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CBA1687-B819-5C50-F534-05ACA1BBD170}"/>
              </a:ext>
            </a:extLst>
          </p:cNvPr>
          <p:cNvSpPr/>
          <p:nvPr/>
        </p:nvSpPr>
        <p:spPr>
          <a:xfrm>
            <a:off x="108284" y="1858079"/>
            <a:ext cx="8578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Unsupervised machine learning methods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for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stromule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motion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data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analysis</a:t>
            </a:r>
          </a:p>
        </p:txBody>
      </p:sp>
      <p:pic>
        <p:nvPicPr>
          <p:cNvPr id="3" name="图片 2" descr="图表, 散点图&#10;&#10;描述已自动生成">
            <a:extLst>
              <a:ext uri="{FF2B5EF4-FFF2-40B4-BE49-F238E27FC236}">
                <a16:creationId xmlns:a16="http://schemas.microsoft.com/office/drawing/2014/main" id="{D9287A87-E9F3-4C7D-DFB2-492A4BC3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9" y="2762059"/>
            <a:ext cx="2305968" cy="2243078"/>
          </a:xfrm>
          <a:prstGeom prst="rect">
            <a:avLst/>
          </a:prstGeom>
        </p:spPr>
      </p:pic>
      <p:pic>
        <p:nvPicPr>
          <p:cNvPr id="4" name="图片 3" descr="图片包含 应用程序&#10;&#10;描述已自动生成">
            <a:extLst>
              <a:ext uri="{FF2B5EF4-FFF2-40B4-BE49-F238E27FC236}">
                <a16:creationId xmlns:a16="http://schemas.microsoft.com/office/drawing/2014/main" id="{B139DD62-2546-150C-47EE-88FC84628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603"/>
          <a:stretch/>
        </p:blipFill>
        <p:spPr>
          <a:xfrm>
            <a:off x="3030281" y="2762059"/>
            <a:ext cx="2321579" cy="2258188"/>
          </a:xfrm>
          <a:prstGeom prst="rect">
            <a:avLst/>
          </a:prstGeom>
        </p:spPr>
      </p:pic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A453294B-A626-1CE8-A9A4-26DFF9D6B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573" y="3032718"/>
            <a:ext cx="3355796" cy="156709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355B189-E656-1488-FFDB-B139CE882995}"/>
              </a:ext>
            </a:extLst>
          </p:cNvPr>
          <p:cNvSpPr/>
          <p:nvPr/>
        </p:nvSpPr>
        <p:spPr>
          <a:xfrm>
            <a:off x="457200" y="5234340"/>
            <a:ext cx="2147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K-Means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69510C-1C88-D340-4D6B-58C451EC2BDB}"/>
              </a:ext>
            </a:extLst>
          </p:cNvPr>
          <p:cNvSpPr/>
          <p:nvPr/>
        </p:nvSpPr>
        <p:spPr>
          <a:xfrm>
            <a:off x="3161976" y="5234340"/>
            <a:ext cx="2058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DBSCAN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ADFCA21-CFAC-605F-2DC1-409FCA0C36EE}"/>
              </a:ext>
            </a:extLst>
          </p:cNvPr>
          <p:cNvSpPr/>
          <p:nvPr/>
        </p:nvSpPr>
        <p:spPr>
          <a:xfrm>
            <a:off x="5547573" y="4772675"/>
            <a:ext cx="3338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Affinity Propagation </a:t>
            </a:r>
          </a:p>
        </p:txBody>
      </p:sp>
      <p:sp>
        <p:nvSpPr>
          <p:cNvPr id="14" name="Google Shape;97;p14">
            <a:extLst>
              <a:ext uri="{FF2B5EF4-FFF2-40B4-BE49-F238E27FC236}">
                <a16:creationId xmlns:a16="http://schemas.microsoft.com/office/drawing/2014/main" id="{94C0EAFE-F559-50E7-0F27-819FA937D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81791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AD81340C-EA2A-B7C0-08F2-42AB2864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1"/>
          <a:stretch/>
        </p:blipFill>
        <p:spPr>
          <a:xfrm>
            <a:off x="685800" y="2437380"/>
            <a:ext cx="7652084" cy="340948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FFE7CBD-F51C-9A07-00E4-3F3BD0FAB753}"/>
              </a:ext>
            </a:extLst>
          </p:cNvPr>
          <p:cNvSpPr/>
          <p:nvPr/>
        </p:nvSpPr>
        <p:spPr>
          <a:xfrm>
            <a:off x="108284" y="1606383"/>
            <a:ext cx="8578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800"/>
              </a:spcBef>
              <a:buClr>
                <a:srgbClr val="93CDDD"/>
              </a:buClr>
              <a:buSzPts val="4000"/>
            </a:pP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3D TransUNet:</a:t>
            </a:r>
            <a:r>
              <a:rPr lang="zh-CN" altLang="en-US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3D version of the advanced hybrid CNN-Transformer architecture</a:t>
            </a:r>
          </a:p>
        </p:txBody>
      </p:sp>
      <p:sp>
        <p:nvSpPr>
          <p:cNvPr id="12" name="Google Shape;97;p14">
            <a:extLst>
              <a:ext uri="{FF2B5EF4-FFF2-40B4-BE49-F238E27FC236}">
                <a16:creationId xmlns:a16="http://schemas.microsoft.com/office/drawing/2014/main" id="{022F3D01-B64D-EFE4-4D63-44BED3E33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01943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一群鸟飞在空中&#10;&#10;低可信度描述已自动生成">
            <a:extLst>
              <a:ext uri="{FF2B5EF4-FFF2-40B4-BE49-F238E27FC236}">
                <a16:creationId xmlns:a16="http://schemas.microsoft.com/office/drawing/2014/main" id="{F1A9680B-0127-50C3-A77D-E31FBA77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37" y="1853867"/>
            <a:ext cx="3801979" cy="38019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1BAD553-B79D-B74C-D333-A6C28A14C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84" y="1853867"/>
            <a:ext cx="3801979" cy="3801979"/>
          </a:xfrm>
          <a:prstGeom prst="rect">
            <a:avLst/>
          </a:prstGeom>
        </p:spPr>
      </p:pic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9FD979AC-53F1-D700-8C27-0EF729DC1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2800" dirty="0"/>
              <a:t>Characterization of 3D organelle motion using curve fitting and clustering by unsupervised machine learning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668387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7772</TotalTime>
  <Words>613</Words>
  <Application>Microsoft Macintosh PowerPoint</Application>
  <PresentationFormat>全屏显示(4:3)</PresentationFormat>
  <Paragraphs>82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Office Theme</vt:lpstr>
      <vt:lpstr>Characterization of 3D organelle motion using curve fitting and clustering by unsupervised machine learning  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Characterization of 3D organelle motion using curve fitting and clustering by unsupervised machine learning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</dc:title>
  <cp:lastModifiedBy>Liang, Huining</cp:lastModifiedBy>
  <cp:revision>88</cp:revision>
  <cp:lastPrinted>2021-02-10T05:34:19Z</cp:lastPrinted>
  <dcterms:modified xsi:type="dcterms:W3CDTF">2024-06-21T18:03:54Z</dcterms:modified>
</cp:coreProperties>
</file>