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64" r:id="rId3"/>
    <p:sldId id="263" r:id="rId4"/>
    <p:sldId id="266" r:id="rId5"/>
    <p:sldId id="257" r:id="rId6"/>
    <p:sldId id="267" r:id="rId7"/>
    <p:sldId id="258" r:id="rId8"/>
    <p:sldId id="259" r:id="rId9"/>
    <p:sldId id="260" r:id="rId10"/>
    <p:sldId id="261" r:id="rId11"/>
    <p:sldId id="265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FBDF39-748C-402E-9F01-80209E0CD964}" v="24" dt="2023-10-11T11:32:10.353"/>
    <p1510:client id="{DB75BC58-0425-41AB-AF0F-27C5BFCBC439}" v="28" dt="2023-10-11T19:12:56.0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9" d="100"/>
          <a:sy n="59" d="100"/>
        </p:scale>
        <p:origin x="15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nor Emery" userId="46797617-7a79-4709-b31c-3277609c17ac" providerId="ADAL" clId="{DB75BC58-0425-41AB-AF0F-27C5BFCBC439}"/>
    <pc:docChg chg="undo redo custSel addSld modSld sldOrd">
      <pc:chgData name="Connor Emery" userId="46797617-7a79-4709-b31c-3277609c17ac" providerId="ADAL" clId="{DB75BC58-0425-41AB-AF0F-27C5BFCBC439}" dt="2023-10-11T19:24:43.236" v="673" actId="20577"/>
      <pc:docMkLst>
        <pc:docMk/>
      </pc:docMkLst>
      <pc:sldChg chg="modSp mod">
        <pc:chgData name="Connor Emery" userId="46797617-7a79-4709-b31c-3277609c17ac" providerId="ADAL" clId="{DB75BC58-0425-41AB-AF0F-27C5BFCBC439}" dt="2023-10-11T19:00:06.387" v="494"/>
        <pc:sldMkLst>
          <pc:docMk/>
          <pc:sldMk cId="0" sldId="256"/>
        </pc:sldMkLst>
        <pc:spChg chg="mod">
          <ac:chgData name="Connor Emery" userId="46797617-7a79-4709-b31c-3277609c17ac" providerId="ADAL" clId="{DB75BC58-0425-41AB-AF0F-27C5BFCBC439}" dt="2023-10-11T19:00:06.387" v="494"/>
          <ac:spMkLst>
            <pc:docMk/>
            <pc:sldMk cId="0" sldId="256"/>
            <ac:spMk id="91" creationId="{00000000-0000-0000-0000-000000000000}"/>
          </ac:spMkLst>
        </pc:spChg>
      </pc:sldChg>
      <pc:sldChg chg="modSp mod">
        <pc:chgData name="Connor Emery" userId="46797617-7a79-4709-b31c-3277609c17ac" providerId="ADAL" clId="{DB75BC58-0425-41AB-AF0F-27C5BFCBC439}" dt="2023-10-11T19:13:42.123" v="612" actId="20577"/>
        <pc:sldMkLst>
          <pc:docMk/>
          <pc:sldMk cId="0" sldId="257"/>
        </pc:sldMkLst>
        <pc:spChg chg="mod">
          <ac:chgData name="Connor Emery" userId="46797617-7a79-4709-b31c-3277609c17ac" providerId="ADAL" clId="{DB75BC58-0425-41AB-AF0F-27C5BFCBC439}" dt="2023-10-11T19:13:42.123" v="612" actId="20577"/>
          <ac:spMkLst>
            <pc:docMk/>
            <pc:sldMk cId="0" sldId="257"/>
            <ac:spMk id="98" creationId="{00000000-0000-0000-0000-000000000000}"/>
          </ac:spMkLst>
        </pc:spChg>
      </pc:sldChg>
      <pc:sldChg chg="modSp mod">
        <pc:chgData name="Connor Emery" userId="46797617-7a79-4709-b31c-3277609c17ac" providerId="ADAL" clId="{DB75BC58-0425-41AB-AF0F-27C5BFCBC439}" dt="2023-10-11T19:24:43.236" v="673" actId="20577"/>
        <pc:sldMkLst>
          <pc:docMk/>
          <pc:sldMk cId="0" sldId="258"/>
        </pc:sldMkLst>
        <pc:spChg chg="mod">
          <ac:chgData name="Connor Emery" userId="46797617-7a79-4709-b31c-3277609c17ac" providerId="ADAL" clId="{DB75BC58-0425-41AB-AF0F-27C5BFCBC439}" dt="2023-10-11T19:24:43.236" v="673" actId="20577"/>
          <ac:spMkLst>
            <pc:docMk/>
            <pc:sldMk cId="0" sldId="258"/>
            <ac:spMk id="104" creationId="{00000000-0000-0000-0000-000000000000}"/>
          </ac:spMkLst>
        </pc:spChg>
      </pc:sldChg>
      <pc:sldChg chg="modSp mod">
        <pc:chgData name="Connor Emery" userId="46797617-7a79-4709-b31c-3277609c17ac" providerId="ADAL" clId="{DB75BC58-0425-41AB-AF0F-27C5BFCBC439}" dt="2023-10-11T13:26:33.411" v="22" actId="20577"/>
        <pc:sldMkLst>
          <pc:docMk/>
          <pc:sldMk cId="0" sldId="259"/>
        </pc:sldMkLst>
        <pc:spChg chg="mod">
          <ac:chgData name="Connor Emery" userId="46797617-7a79-4709-b31c-3277609c17ac" providerId="ADAL" clId="{DB75BC58-0425-41AB-AF0F-27C5BFCBC439}" dt="2023-10-11T13:26:28.943" v="20" actId="20577"/>
          <ac:spMkLst>
            <pc:docMk/>
            <pc:sldMk cId="0" sldId="259"/>
            <ac:spMk id="2" creationId="{EC5B7856-668A-ADA2-E4E4-2A1165EDD153}"/>
          </ac:spMkLst>
        </pc:spChg>
        <pc:spChg chg="mod">
          <ac:chgData name="Connor Emery" userId="46797617-7a79-4709-b31c-3277609c17ac" providerId="ADAL" clId="{DB75BC58-0425-41AB-AF0F-27C5BFCBC439}" dt="2023-10-11T13:26:33.411" v="22" actId="20577"/>
          <ac:spMkLst>
            <pc:docMk/>
            <pc:sldMk cId="0" sldId="259"/>
            <ac:spMk id="110" creationId="{00000000-0000-0000-0000-000000000000}"/>
          </ac:spMkLst>
        </pc:spChg>
      </pc:sldChg>
      <pc:sldChg chg="addSp delSp modSp mod ord">
        <pc:chgData name="Connor Emery" userId="46797617-7a79-4709-b31c-3277609c17ac" providerId="ADAL" clId="{DB75BC58-0425-41AB-AF0F-27C5BFCBC439}" dt="2023-10-11T19:13:23.038" v="578" actId="1076"/>
        <pc:sldMkLst>
          <pc:docMk/>
          <pc:sldMk cId="3024095753" sldId="263"/>
        </pc:sldMkLst>
        <pc:spChg chg="add mod">
          <ac:chgData name="Connor Emery" userId="46797617-7a79-4709-b31c-3277609c17ac" providerId="ADAL" clId="{DB75BC58-0425-41AB-AF0F-27C5BFCBC439}" dt="2023-10-11T19:12:44.607" v="559" actId="20577"/>
          <ac:spMkLst>
            <pc:docMk/>
            <pc:sldMk cId="3024095753" sldId="263"/>
            <ac:spMk id="2" creationId="{FB317B86-7996-5A49-6574-A1123A2611ED}"/>
          </ac:spMkLst>
        </pc:spChg>
        <pc:spChg chg="add del mod">
          <ac:chgData name="Connor Emery" userId="46797617-7a79-4709-b31c-3277609c17ac" providerId="ADAL" clId="{DB75BC58-0425-41AB-AF0F-27C5BFCBC439}" dt="2023-10-11T19:12:50.563" v="561" actId="478"/>
          <ac:spMkLst>
            <pc:docMk/>
            <pc:sldMk cId="3024095753" sldId="263"/>
            <ac:spMk id="4" creationId="{1641CB61-BB44-577D-52E3-80BFF7E055E5}"/>
          </ac:spMkLst>
        </pc:spChg>
        <pc:spChg chg="add mod">
          <ac:chgData name="Connor Emery" userId="46797617-7a79-4709-b31c-3277609c17ac" providerId="ADAL" clId="{DB75BC58-0425-41AB-AF0F-27C5BFCBC439}" dt="2023-10-11T19:13:23.038" v="578" actId="1076"/>
          <ac:spMkLst>
            <pc:docMk/>
            <pc:sldMk cId="3024095753" sldId="263"/>
            <ac:spMk id="5" creationId="{FDADB9CA-47A7-1CC0-D057-07DD737818F6}"/>
          </ac:spMkLst>
        </pc:spChg>
      </pc:sldChg>
      <pc:sldChg chg="modSp mod">
        <pc:chgData name="Connor Emery" userId="46797617-7a79-4709-b31c-3277609c17ac" providerId="ADAL" clId="{DB75BC58-0425-41AB-AF0F-27C5BFCBC439}" dt="2023-10-11T19:04:15.634" v="554" actId="20577"/>
        <pc:sldMkLst>
          <pc:docMk/>
          <pc:sldMk cId="2790030725" sldId="264"/>
        </pc:sldMkLst>
        <pc:spChg chg="mod">
          <ac:chgData name="Connor Emery" userId="46797617-7a79-4709-b31c-3277609c17ac" providerId="ADAL" clId="{DB75BC58-0425-41AB-AF0F-27C5BFCBC439}" dt="2023-10-11T16:41:41.708" v="344" actId="20577"/>
          <ac:spMkLst>
            <pc:docMk/>
            <pc:sldMk cId="2790030725" sldId="264"/>
            <ac:spMk id="2" creationId="{451DDF40-7FC6-C00D-CDAD-7E98FFA1D491}"/>
          </ac:spMkLst>
        </pc:spChg>
        <pc:spChg chg="mod">
          <ac:chgData name="Connor Emery" userId="46797617-7a79-4709-b31c-3277609c17ac" providerId="ADAL" clId="{DB75BC58-0425-41AB-AF0F-27C5BFCBC439}" dt="2023-10-11T19:04:15.634" v="554" actId="20577"/>
          <ac:spMkLst>
            <pc:docMk/>
            <pc:sldMk cId="2790030725" sldId="264"/>
            <ac:spMk id="3" creationId="{3F3EE162-4D0E-CDB5-BE7B-D557FA52EF1B}"/>
          </ac:spMkLst>
        </pc:spChg>
      </pc:sldChg>
      <pc:sldChg chg="modSp mod">
        <pc:chgData name="Connor Emery" userId="46797617-7a79-4709-b31c-3277609c17ac" providerId="ADAL" clId="{DB75BC58-0425-41AB-AF0F-27C5BFCBC439}" dt="2023-10-11T15:15:53.742" v="328" actId="1076"/>
        <pc:sldMkLst>
          <pc:docMk/>
          <pc:sldMk cId="3975417466" sldId="265"/>
        </pc:sldMkLst>
        <pc:spChg chg="mod">
          <ac:chgData name="Connor Emery" userId="46797617-7a79-4709-b31c-3277609c17ac" providerId="ADAL" clId="{DB75BC58-0425-41AB-AF0F-27C5BFCBC439}" dt="2023-10-11T15:15:53.742" v="328" actId="1076"/>
          <ac:spMkLst>
            <pc:docMk/>
            <pc:sldMk cId="3975417466" sldId="265"/>
            <ac:spMk id="2" creationId="{4E10FD84-26A6-4B14-29A4-2A013B433B89}"/>
          </ac:spMkLst>
        </pc:spChg>
      </pc:sldChg>
      <pc:sldChg chg="delSp modSp mod">
        <pc:chgData name="Connor Emery" userId="46797617-7a79-4709-b31c-3277609c17ac" providerId="ADAL" clId="{DB75BC58-0425-41AB-AF0F-27C5BFCBC439}" dt="2023-10-11T15:14:37.350" v="207" actId="1076"/>
        <pc:sldMkLst>
          <pc:docMk/>
          <pc:sldMk cId="3389170844" sldId="266"/>
        </pc:sldMkLst>
        <pc:spChg chg="del">
          <ac:chgData name="Connor Emery" userId="46797617-7a79-4709-b31c-3277609c17ac" providerId="ADAL" clId="{DB75BC58-0425-41AB-AF0F-27C5BFCBC439}" dt="2023-10-11T15:05:16.166" v="26" actId="478"/>
          <ac:spMkLst>
            <pc:docMk/>
            <pc:sldMk cId="3389170844" sldId="266"/>
            <ac:spMk id="2" creationId="{9EFEB9D7-E0F4-9F20-CDAF-A782F98BDF7C}"/>
          </ac:spMkLst>
        </pc:spChg>
        <pc:spChg chg="mod">
          <ac:chgData name="Connor Emery" userId="46797617-7a79-4709-b31c-3277609c17ac" providerId="ADAL" clId="{DB75BC58-0425-41AB-AF0F-27C5BFCBC439}" dt="2023-10-11T15:14:37.350" v="207" actId="1076"/>
          <ac:spMkLst>
            <pc:docMk/>
            <pc:sldMk cId="3389170844" sldId="266"/>
            <ac:spMk id="3" creationId="{A5A1410D-57A1-48F8-62AC-FB1F354164D2}"/>
          </ac:spMkLst>
        </pc:spChg>
        <pc:picChg chg="mod">
          <ac:chgData name="Connor Emery" userId="46797617-7a79-4709-b31c-3277609c17ac" providerId="ADAL" clId="{DB75BC58-0425-41AB-AF0F-27C5BFCBC439}" dt="2023-10-11T15:14:32.393" v="206" actId="1076"/>
          <ac:picMkLst>
            <pc:docMk/>
            <pc:sldMk cId="3389170844" sldId="266"/>
            <ac:picMk id="4" creationId="{59E935CE-E25E-AE5F-D35E-83B690F35002}"/>
          </ac:picMkLst>
        </pc:picChg>
      </pc:sldChg>
      <pc:sldChg chg="addSp delSp modSp new mod">
        <pc:chgData name="Connor Emery" userId="46797617-7a79-4709-b31c-3277609c17ac" providerId="ADAL" clId="{DB75BC58-0425-41AB-AF0F-27C5BFCBC439}" dt="2023-10-11T18:48:39.183" v="453" actId="1076"/>
        <pc:sldMkLst>
          <pc:docMk/>
          <pc:sldMk cId="3556262615" sldId="267"/>
        </pc:sldMkLst>
        <pc:spChg chg="del">
          <ac:chgData name="Connor Emery" userId="46797617-7a79-4709-b31c-3277609c17ac" providerId="ADAL" clId="{DB75BC58-0425-41AB-AF0F-27C5BFCBC439}" dt="2023-10-11T18:43:23.999" v="347" actId="478"/>
          <ac:spMkLst>
            <pc:docMk/>
            <pc:sldMk cId="3556262615" sldId="267"/>
            <ac:spMk id="2" creationId="{63441723-1628-493C-919E-4CD63F5FF2F4}"/>
          </ac:spMkLst>
        </pc:spChg>
        <pc:spChg chg="del">
          <ac:chgData name="Connor Emery" userId="46797617-7a79-4709-b31c-3277609c17ac" providerId="ADAL" clId="{DB75BC58-0425-41AB-AF0F-27C5BFCBC439}" dt="2023-10-11T18:46:36.078" v="359" actId="478"/>
          <ac:spMkLst>
            <pc:docMk/>
            <pc:sldMk cId="3556262615" sldId="267"/>
            <ac:spMk id="3" creationId="{93687C65-8874-71F4-B734-C398858F5CAB}"/>
          </ac:spMkLst>
        </pc:spChg>
        <pc:spChg chg="add del mod">
          <ac:chgData name="Connor Emery" userId="46797617-7a79-4709-b31c-3277609c17ac" providerId="ADAL" clId="{DB75BC58-0425-41AB-AF0F-27C5BFCBC439}" dt="2023-10-11T18:46:27.906" v="357" actId="478"/>
          <ac:spMkLst>
            <pc:docMk/>
            <pc:sldMk cId="3556262615" sldId="267"/>
            <ac:spMk id="8" creationId="{E81E7F13-B976-04E2-C0F8-E1E85554F610}"/>
          </ac:spMkLst>
        </pc:spChg>
        <pc:spChg chg="add mod">
          <ac:chgData name="Connor Emery" userId="46797617-7a79-4709-b31c-3277609c17ac" providerId="ADAL" clId="{DB75BC58-0425-41AB-AF0F-27C5BFCBC439}" dt="2023-10-11T18:47:26.268" v="410" actId="255"/>
          <ac:spMkLst>
            <pc:docMk/>
            <pc:sldMk cId="3556262615" sldId="267"/>
            <ac:spMk id="9" creationId="{558D49F7-BD3A-CAA4-81E5-DFB0F367F3F5}"/>
          </ac:spMkLst>
        </pc:spChg>
        <pc:spChg chg="add mod">
          <ac:chgData name="Connor Emery" userId="46797617-7a79-4709-b31c-3277609c17ac" providerId="ADAL" clId="{DB75BC58-0425-41AB-AF0F-27C5BFCBC439}" dt="2023-10-11T18:48:39.183" v="453" actId="1076"/>
          <ac:spMkLst>
            <pc:docMk/>
            <pc:sldMk cId="3556262615" sldId="267"/>
            <ac:spMk id="10" creationId="{AE97D330-719D-CBF0-36AE-8200B947FF61}"/>
          </ac:spMkLst>
        </pc:spChg>
        <pc:spChg chg="add mod">
          <ac:chgData name="Connor Emery" userId="46797617-7a79-4709-b31c-3277609c17ac" providerId="ADAL" clId="{DB75BC58-0425-41AB-AF0F-27C5BFCBC439}" dt="2023-10-11T18:48:24.286" v="450" actId="1076"/>
          <ac:spMkLst>
            <pc:docMk/>
            <pc:sldMk cId="3556262615" sldId="267"/>
            <ac:spMk id="11" creationId="{28A240AD-9A81-8EB2-4C30-C4F3B7541397}"/>
          </ac:spMkLst>
        </pc:spChg>
        <pc:picChg chg="add mod">
          <ac:chgData name="Connor Emery" userId="46797617-7a79-4709-b31c-3277609c17ac" providerId="ADAL" clId="{DB75BC58-0425-41AB-AF0F-27C5BFCBC439}" dt="2023-10-11T18:48:34.052" v="452" actId="14100"/>
          <ac:picMkLst>
            <pc:docMk/>
            <pc:sldMk cId="3556262615" sldId="267"/>
            <ac:picMk id="5" creationId="{E76D142B-FDD9-EAC8-C754-2AF58E6B3C7D}"/>
          </ac:picMkLst>
        </pc:picChg>
        <pc:picChg chg="add mod">
          <ac:chgData name="Connor Emery" userId="46797617-7a79-4709-b31c-3277609c17ac" providerId="ADAL" clId="{DB75BC58-0425-41AB-AF0F-27C5BFCBC439}" dt="2023-10-11T18:48:30.443" v="451" actId="1076"/>
          <ac:picMkLst>
            <pc:docMk/>
            <pc:sldMk cId="3556262615" sldId="267"/>
            <ac:picMk id="7" creationId="{63884B20-4FA8-A3A8-47ED-9966808F6BD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01a4f0d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501a4f0d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 rot="5400000">
            <a:off x="2590800" y="-533399"/>
            <a:ext cx="39624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457200" y="1853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93CDDD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93CDDD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93CDDD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3CDDD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93CDDD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93CDDD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93CDDD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93CDDD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93CDDD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93CDDD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3CDDD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93CDDD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93CDDD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93CDDD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93CDDD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93CDDD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62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93CDDD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3CDDD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476990" y="5562600"/>
            <a:ext cx="2486637" cy="114299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ctrTitle"/>
          </p:nvPr>
        </p:nvSpPr>
        <p:spPr>
          <a:xfrm>
            <a:off x="685800" y="947057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800"/>
              <a:buFont typeface="Calibri"/>
              <a:buNone/>
            </a:pPr>
            <a:r>
              <a:rPr lang="en-US" sz="4800" dirty="0"/>
              <a:t>A Longitudinal Study of Global Warming Discussion on Social Media</a:t>
            </a:r>
            <a:br>
              <a:rPr lang="en-US" sz="4800" dirty="0"/>
            </a:br>
            <a:endParaRPr sz="2667" i="1" dirty="0"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"/>
          </p:nvPr>
        </p:nvSpPr>
        <p:spPr>
          <a:xfrm>
            <a:off x="1371600" y="2689225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92CCDC"/>
              </a:buClr>
              <a:buSzPts val="2000"/>
              <a:buNone/>
            </a:pPr>
            <a:r>
              <a:rPr lang="en-US" sz="1800" dirty="0">
                <a:solidFill>
                  <a:srgbClr val="92CCDC"/>
                </a:solidFill>
              </a:rPr>
              <a:t>Student: 		CONNOR EMERY, Bryant University</a:t>
            </a:r>
            <a:endParaRPr sz="1800"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92CCDC"/>
              </a:buClr>
              <a:buSzPts val="2000"/>
              <a:buNone/>
            </a:pPr>
            <a:r>
              <a:rPr lang="en-US" sz="1800" dirty="0">
                <a:solidFill>
                  <a:srgbClr val="92CCDC"/>
                </a:solidFill>
              </a:rPr>
              <a:t>		cemery1@Bryant.edu</a:t>
            </a:r>
            <a:endParaRPr sz="1800" dirty="0">
              <a:solidFill>
                <a:srgbClr val="92CCDC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92CCDC"/>
              </a:buClr>
              <a:buSzPts val="2000"/>
              <a:buNone/>
            </a:pPr>
            <a:r>
              <a:rPr lang="en-US" sz="1800" dirty="0">
                <a:solidFill>
                  <a:srgbClr val="92CCDC"/>
                </a:solidFill>
              </a:rPr>
              <a:t>Mentor: 		DR. SUHONG LI, Bryant University</a:t>
            </a:r>
            <a:endParaRPr sz="1800"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92CCDC"/>
              </a:buClr>
              <a:buSzPts val="2000"/>
              <a:buNone/>
            </a:pPr>
            <a:r>
              <a:rPr lang="en-US" sz="1800" dirty="0">
                <a:solidFill>
                  <a:srgbClr val="92CCDC"/>
                </a:solidFill>
              </a:rPr>
              <a:t>		sli@bryant.edu</a:t>
            </a:r>
            <a:endParaRPr sz="1800"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92CCDC"/>
              </a:buClr>
              <a:buSzPts val="2000"/>
              <a:buNone/>
            </a:pPr>
            <a:endParaRPr lang="en-US" sz="2000" dirty="0">
              <a:solidFill>
                <a:srgbClr val="92CCDC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92CCDC"/>
              </a:buClr>
              <a:buSzPts val="2000"/>
              <a:buNone/>
            </a:pPr>
            <a:r>
              <a:rPr lang="en-US" sz="2000" dirty="0">
                <a:solidFill>
                  <a:srgbClr val="92CCDC"/>
                </a:solidFill>
              </a:rPr>
              <a:t>Project owner: 	</a:t>
            </a:r>
            <a:r>
              <a:rPr lang="en-US" sz="1800" b="0" i="0" u="none" strike="noStrike" dirty="0">
                <a:solidFill>
                  <a:srgbClr val="92CCDC"/>
                </a:solidFill>
                <a:effectLst/>
                <a:latin typeface="Calibri" panose="020F0502020204030204" pitchFamily="34" charset="0"/>
              </a:rPr>
              <a:t>DR. GAURAV KHANNA, University of Rhode 		Island gkhanna@uri.edu</a:t>
            </a:r>
            <a:r>
              <a:rPr lang="en-US" sz="1800" b="0" i="0" dirty="0">
                <a:solidFill>
                  <a:srgbClr val="92CCDC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000" dirty="0">
              <a:solidFill>
                <a:srgbClr val="92CCDC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92CCDC"/>
              </a:buClr>
              <a:buSzPts val="2000"/>
              <a:buNone/>
            </a:pPr>
            <a:r>
              <a:rPr lang="en-US" sz="2000" dirty="0">
                <a:solidFill>
                  <a:srgbClr val="92CCDC"/>
                </a:solidFill>
              </a:rPr>
              <a:t>		</a:t>
            </a:r>
            <a:r>
              <a:rPr lang="en-US" sz="1800" dirty="0">
                <a:solidFill>
                  <a:srgbClr val="92CCDC"/>
                </a:solidFill>
              </a:rPr>
              <a:t>JULIE MA</a:t>
            </a:r>
            <a:br>
              <a:rPr lang="en-US" sz="1800" dirty="0">
                <a:solidFill>
                  <a:srgbClr val="92CCDC"/>
                </a:solidFill>
              </a:rPr>
            </a:br>
            <a:r>
              <a:rPr lang="en-US" sz="1800" dirty="0">
                <a:solidFill>
                  <a:srgbClr val="92CCDC"/>
                </a:solidFill>
              </a:rPr>
              <a:t>		jma@mghpcc.org</a:t>
            </a:r>
            <a:endParaRPr sz="1800" dirty="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</a:pPr>
            <a:endParaRPr sz="1600" dirty="0">
              <a:solidFill>
                <a:srgbClr val="92CCDC"/>
              </a:solidFill>
            </a:endParaRPr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92CCDC"/>
              </a:buClr>
              <a:buSzPts val="1600"/>
              <a:buNone/>
            </a:pPr>
            <a:r>
              <a:rPr lang="en-US" sz="1600" dirty="0">
                <a:solidFill>
                  <a:srgbClr val="92CCDC"/>
                </a:solidFill>
              </a:rPr>
              <a:t>10/11/2023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body" idx="1"/>
          </p:nvPr>
        </p:nvSpPr>
        <p:spPr>
          <a:xfrm>
            <a:off x="457200" y="2460173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60400" indent="-457200">
              <a:spcBef>
                <a:spcPts val="640"/>
              </a:spcBef>
              <a:buSzPts val="3200"/>
            </a:pPr>
            <a:r>
              <a:rPr lang="en-US" sz="2800" dirty="0"/>
              <a:t>Complete initial literature review</a:t>
            </a:r>
          </a:p>
          <a:p>
            <a:pPr marL="660400" indent="-457200">
              <a:spcBef>
                <a:spcPts val="640"/>
              </a:spcBef>
              <a:buSzPts val="3200"/>
            </a:pPr>
            <a:r>
              <a:rPr lang="en-US" sz="2800" dirty="0"/>
              <a:t>Review dataset with Dr. Li and begin data analysis of topic modeling and sentiment analysis</a:t>
            </a:r>
          </a:p>
          <a:p>
            <a:pPr marL="660400" indent="-457200">
              <a:spcBef>
                <a:spcPts val="640"/>
              </a:spcBef>
              <a:buSzPts val="3200"/>
            </a:pPr>
            <a:r>
              <a:rPr lang="en-US" sz="2800" dirty="0"/>
              <a:t>Construct a plan for analysis of data that can be shared at monthly CAREERS meeting</a:t>
            </a:r>
          </a:p>
        </p:txBody>
      </p:sp>
      <p:sp>
        <p:nvSpPr>
          <p:cNvPr id="5" name="Google Shape;97;p14">
            <a:extLst>
              <a:ext uri="{FF2B5EF4-FFF2-40B4-BE49-F238E27FC236}">
                <a16:creationId xmlns:a16="http://schemas.microsoft.com/office/drawing/2014/main" id="{4D5B092C-C5F1-9F78-8A41-691D9FBA69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857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br>
              <a:rPr lang="en-US" dirty="0"/>
            </a:br>
            <a:r>
              <a:rPr lang="en-US" sz="4000" dirty="0"/>
              <a:t>Goals for Next Month</a:t>
            </a:r>
            <a:br>
              <a:rPr lang="en-US" sz="2400" dirty="0"/>
            </a:br>
            <a:r>
              <a:rPr lang="en-US" sz="2400" dirty="0"/>
              <a:t>A Longitudinal Study of Global Warming Discussion on Social Media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0FD84-26A6-4B14-29A4-2A013B433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94858"/>
            <a:ext cx="8229600" cy="1143000"/>
          </a:xfrm>
        </p:spPr>
        <p:txBody>
          <a:bodyPr/>
          <a:lstStyle/>
          <a:p>
            <a:r>
              <a:rPr lang="en-US" sz="7200" dirty="0"/>
              <a:t>Questions?</a:t>
            </a:r>
            <a:br>
              <a:rPr lang="en-US" sz="7200" dirty="0"/>
            </a:br>
            <a:br>
              <a:rPr lang="en-US" sz="7200" dirty="0"/>
            </a:br>
            <a:r>
              <a:rPr lang="en-US" sz="3200" dirty="0"/>
              <a:t>Please direct further questions to cemery1@bryant.edu</a:t>
            </a:r>
          </a:p>
        </p:txBody>
      </p:sp>
    </p:spTree>
    <p:extLst>
      <p:ext uri="{BB962C8B-B14F-4D97-AF65-F5344CB8AC3E}">
        <p14:creationId xmlns:p14="http://schemas.microsoft.com/office/powerpoint/2010/main" val="3975417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DDF40-7FC6-C00D-CDAD-7E98FFA1D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2256"/>
            <a:ext cx="8229600" cy="1143000"/>
          </a:xfrm>
        </p:spPr>
        <p:txBody>
          <a:bodyPr/>
          <a:lstStyle/>
          <a:p>
            <a:r>
              <a:rPr lang="en-US" dirty="0"/>
              <a:t>Understanding Global Warming Through Social Media Discussion</a:t>
            </a:r>
            <a:br>
              <a:rPr lang="en-US" dirty="0"/>
            </a:br>
            <a:r>
              <a:rPr lang="en-US" sz="2400" dirty="0"/>
              <a:t>A Longitudinal Study of Global Warming Discussion on Social Media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3EE162-4D0E-CDB5-BE7B-D557FA52E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1372" y="2329544"/>
            <a:ext cx="7881256" cy="3962400"/>
          </a:xfrm>
        </p:spPr>
        <p:txBody>
          <a:bodyPr/>
          <a:lstStyle/>
          <a:p>
            <a:r>
              <a:rPr lang="en-US" dirty="0"/>
              <a:t>Prior research from Nithisha Mucha, NDSU</a:t>
            </a:r>
          </a:p>
          <a:p>
            <a:r>
              <a:rPr lang="en-US" dirty="0"/>
              <a:t>Based on 50,000 tweets related to global warming over the past 10 years</a:t>
            </a:r>
          </a:p>
          <a:p>
            <a:r>
              <a:rPr lang="en-US" dirty="0"/>
              <a:t>Using linear support classification, found that sentiment of tweets have been mostly positive from 2014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030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8D7E9-061F-25AE-1B22-38A329ED1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144487"/>
            <a:ext cx="8229600" cy="3962400"/>
          </a:xfrm>
        </p:spPr>
        <p:txBody>
          <a:bodyPr/>
          <a:lstStyle/>
          <a:p>
            <a:r>
              <a:rPr lang="en-US" i="1" dirty="0"/>
              <a:t>Climate Change Sentiment on Twitter: An Unsolicited Public Opinion Poll</a:t>
            </a:r>
          </a:p>
          <a:p>
            <a:r>
              <a:rPr lang="en-US" dirty="0"/>
              <a:t>Study done on tweets containing keywords regarding climate change </a:t>
            </a:r>
          </a:p>
          <a:p>
            <a:r>
              <a:rPr lang="en-US" dirty="0"/>
              <a:t>Concluded that discussion of climate change is dominated by activists rather than deniers</a:t>
            </a:r>
          </a:p>
        </p:txBody>
      </p:sp>
      <p:sp>
        <p:nvSpPr>
          <p:cNvPr id="8" name="Google Shape;97;p14">
            <a:extLst>
              <a:ext uri="{FF2B5EF4-FFF2-40B4-BE49-F238E27FC236}">
                <a16:creationId xmlns:a16="http://schemas.microsoft.com/office/drawing/2014/main" id="{3447B4B1-B23B-B1AD-D2FF-6549ED93D0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6808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br>
              <a:rPr lang="en-US" dirty="0"/>
            </a:br>
            <a:r>
              <a:rPr lang="en-US" sz="4000" dirty="0"/>
              <a:t>Previous Research</a:t>
            </a:r>
            <a:br>
              <a:rPr lang="en-US" sz="2400" dirty="0"/>
            </a:br>
            <a:r>
              <a:rPr lang="en-US" sz="2400" dirty="0"/>
              <a:t>A Longitudinal Study of Global Warming Discussion on Social Media</a:t>
            </a:r>
            <a:endParaRPr sz="2400" dirty="0"/>
          </a:p>
        </p:txBody>
      </p:sp>
      <p:sp>
        <p:nvSpPr>
          <p:cNvPr id="2" name="Google Shape;97;p14">
            <a:extLst>
              <a:ext uri="{FF2B5EF4-FFF2-40B4-BE49-F238E27FC236}">
                <a16:creationId xmlns:a16="http://schemas.microsoft.com/office/drawing/2014/main" id="{FB317B86-7996-5A49-6574-A1123A2611ED}"/>
              </a:ext>
            </a:extLst>
          </p:cNvPr>
          <p:cNvSpPr txBox="1">
            <a:spLocks/>
          </p:cNvSpPr>
          <p:nvPr/>
        </p:nvSpPr>
        <p:spPr>
          <a:xfrm>
            <a:off x="-707572" y="524691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endParaRPr lang="en-US" sz="2400" dirty="0"/>
          </a:p>
        </p:txBody>
      </p:sp>
      <p:sp>
        <p:nvSpPr>
          <p:cNvPr id="5" name="Google Shape;97;p14">
            <a:extLst>
              <a:ext uri="{FF2B5EF4-FFF2-40B4-BE49-F238E27FC236}">
                <a16:creationId xmlns:a16="http://schemas.microsoft.com/office/drawing/2014/main" id="{FDADB9CA-47A7-1CC0-D057-07DD737818F6}"/>
              </a:ext>
            </a:extLst>
          </p:cNvPr>
          <p:cNvSpPr txBox="1">
            <a:spLocks/>
          </p:cNvSpPr>
          <p:nvPr/>
        </p:nvSpPr>
        <p:spPr>
          <a:xfrm>
            <a:off x="21771" y="5257802"/>
            <a:ext cx="677091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br>
              <a:rPr lang="en-US" dirty="0"/>
            </a:br>
            <a:r>
              <a:rPr lang="en-US" sz="1100" dirty="0"/>
              <a:t>Cody EM, Reagan AJ, Mitchell L, Dodds PS, Danforth CM (2015) Climate Change Sentiment on Twitter: An Unsolicited Public Opinion Poll. </a:t>
            </a:r>
            <a:r>
              <a:rPr lang="en-US" sz="1100" dirty="0" err="1"/>
              <a:t>PLoS</a:t>
            </a:r>
            <a:r>
              <a:rPr lang="en-US" sz="1100" dirty="0"/>
              <a:t> ONE 10(8): e0136092. https://doi.org/10.1371/journal.pone.0136092</a:t>
            </a:r>
          </a:p>
        </p:txBody>
      </p:sp>
    </p:spTree>
    <p:extLst>
      <p:ext uri="{BB962C8B-B14F-4D97-AF65-F5344CB8AC3E}">
        <p14:creationId xmlns:p14="http://schemas.microsoft.com/office/powerpoint/2010/main" val="3024095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A1410D-57A1-48F8-62AC-FB1F35416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64628" y="1186544"/>
            <a:ext cx="3396344" cy="3962400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Global warming is an evident topic now and has been for years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Many people turn to social media to talk about these issues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2" descr="What's Going On in This Graph? | Global Temperature Change - The New York  Times">
            <a:extLst>
              <a:ext uri="{FF2B5EF4-FFF2-40B4-BE49-F238E27FC236}">
                <a16:creationId xmlns:a16="http://schemas.microsoft.com/office/drawing/2014/main" id="{59E935CE-E25E-AE5F-D35E-83B690F35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34425"/>
            <a:ext cx="4967370" cy="418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170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58782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br>
              <a:rPr lang="en-US" dirty="0"/>
            </a:br>
            <a:r>
              <a:rPr lang="en-US" sz="4000" dirty="0"/>
              <a:t>Project Description</a:t>
            </a:r>
            <a:br>
              <a:rPr lang="en-US" sz="2400" dirty="0"/>
            </a:br>
            <a:r>
              <a:rPr lang="en-US" sz="2400" dirty="0"/>
              <a:t>A Longitudinal Study of Global Warming Discussion on Social Media</a:t>
            </a:r>
            <a:endParaRPr sz="24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2307772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000"/>
              <a:buChar char="•"/>
            </a:pPr>
            <a:r>
              <a:rPr lang="en-US" sz="2800" dirty="0"/>
              <a:t>Study based on 28 million tweets collected over the past 12 years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000"/>
              <a:buChar char="•"/>
            </a:pPr>
            <a:r>
              <a:rPr lang="en-US" sz="2800" dirty="0"/>
              <a:t>Project aims to analyze the change in global warming sentiment over time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000"/>
              <a:buChar char="•"/>
            </a:pPr>
            <a:r>
              <a:rPr lang="en-US" sz="2800" dirty="0"/>
              <a:t>Topic modeling and network analysis will be used to identify what topics are popular and who the major players are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000"/>
              <a:buChar char="•"/>
            </a:pPr>
            <a:r>
              <a:rPr lang="en-US" sz="2800" dirty="0"/>
              <a:t>Eventual analysis of political divide and its relation to sentiment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000"/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6D142B-FDD9-EAC8-C754-2AF58E6B3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6566"/>
            <a:ext cx="5105400" cy="24595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884B20-4FA8-A3A8-47ED-9966808F6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957" y="3165398"/>
            <a:ext cx="3815303" cy="3297105"/>
          </a:xfrm>
          <a:prstGeom prst="rect">
            <a:avLst/>
          </a:prstGeom>
        </p:spPr>
      </p:pic>
      <p:sp>
        <p:nvSpPr>
          <p:cNvPr id="9" name="Google Shape;97;p14">
            <a:extLst>
              <a:ext uri="{FF2B5EF4-FFF2-40B4-BE49-F238E27FC236}">
                <a16:creationId xmlns:a16="http://schemas.microsoft.com/office/drawing/2014/main" id="{558D49F7-BD3A-CAA4-81E5-DFB0F367F3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23115" y="552827"/>
            <a:ext cx="349431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br>
              <a:rPr lang="en-US" dirty="0"/>
            </a:br>
            <a:r>
              <a:rPr lang="en-US" sz="2400" dirty="0"/>
              <a:t>word cloud</a:t>
            </a:r>
            <a:endParaRPr sz="2400" dirty="0"/>
          </a:p>
        </p:txBody>
      </p:sp>
      <p:sp>
        <p:nvSpPr>
          <p:cNvPr id="10" name="Google Shape;97;p14">
            <a:extLst>
              <a:ext uri="{FF2B5EF4-FFF2-40B4-BE49-F238E27FC236}">
                <a16:creationId xmlns:a16="http://schemas.microsoft.com/office/drawing/2014/main" id="{AE97D330-719D-CBF0-36AE-8200B947FF61}"/>
              </a:ext>
            </a:extLst>
          </p:cNvPr>
          <p:cNvSpPr txBox="1">
            <a:spLocks/>
          </p:cNvSpPr>
          <p:nvPr/>
        </p:nvSpPr>
        <p:spPr>
          <a:xfrm>
            <a:off x="199663" y="3429000"/>
            <a:ext cx="261257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br>
              <a:rPr lang="en-US" dirty="0"/>
            </a:br>
            <a:r>
              <a:rPr lang="en-US" sz="2400" dirty="0"/>
              <a:t>retweet network analysis</a:t>
            </a:r>
          </a:p>
        </p:txBody>
      </p:sp>
      <p:sp>
        <p:nvSpPr>
          <p:cNvPr id="11" name="Google Shape;97;p14">
            <a:extLst>
              <a:ext uri="{FF2B5EF4-FFF2-40B4-BE49-F238E27FC236}">
                <a16:creationId xmlns:a16="http://schemas.microsoft.com/office/drawing/2014/main" id="{28A240AD-9A81-8EB2-4C30-C4F3B7541397}"/>
              </a:ext>
            </a:extLst>
          </p:cNvPr>
          <p:cNvSpPr txBox="1">
            <a:spLocks/>
          </p:cNvSpPr>
          <p:nvPr/>
        </p:nvSpPr>
        <p:spPr>
          <a:xfrm>
            <a:off x="69032" y="4813951"/>
            <a:ext cx="269965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br>
              <a:rPr lang="en-US" dirty="0"/>
            </a:br>
            <a:r>
              <a:rPr lang="en-US" sz="1400" dirty="0"/>
              <a:t>images from “</a:t>
            </a:r>
            <a:r>
              <a:rPr lang="en-US" sz="1400" b="0" i="0" dirty="0">
                <a:effectLst/>
                <a:latin typeface="Times New Roman" panose="02020603050405020304" pitchFamily="18" charset="0"/>
              </a:rPr>
              <a:t>Understanding Covid-19 Impact on Supply Chain through Social Media Discussion”, Suhong Li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56262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457200" y="2579915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>
              <a:spcBef>
                <a:spcPts val="0"/>
              </a:spcBef>
              <a:buSzPts val="4400"/>
            </a:pPr>
            <a:r>
              <a:rPr lang="en-US" sz="2800" dirty="0"/>
              <a:t>Uncover how global warming sentiment has changed over time</a:t>
            </a:r>
          </a:p>
          <a:p>
            <a:pPr marL="342900">
              <a:spcBef>
                <a:spcPts val="0"/>
              </a:spcBef>
              <a:buSzPts val="4400"/>
            </a:pPr>
            <a:r>
              <a:rPr lang="en-US" sz="2800" dirty="0"/>
              <a:t>Use demographic information in order to identify engagement patterns over time</a:t>
            </a:r>
          </a:p>
          <a:p>
            <a:pPr marL="342900">
              <a:spcBef>
                <a:spcPts val="0"/>
              </a:spcBef>
              <a:buSzPts val="4400"/>
            </a:pPr>
            <a:r>
              <a:rPr lang="en-US" sz="2800" dirty="0"/>
              <a:t>Perform Network analysis of discourse to understand influential users</a:t>
            </a:r>
          </a:p>
          <a:p>
            <a:pPr marL="342900">
              <a:spcBef>
                <a:spcPts val="0"/>
              </a:spcBef>
              <a:buSzPts val="4400"/>
            </a:pPr>
            <a:r>
              <a:rPr lang="en-US" sz="2800" dirty="0"/>
              <a:t>Learn UNITY interface and how to process large datasets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None/>
            </a:pPr>
            <a:endParaRPr lang="en-US" sz="2400" dirty="0"/>
          </a:p>
        </p:txBody>
      </p:sp>
      <p:sp>
        <p:nvSpPr>
          <p:cNvPr id="4" name="Google Shape;97;p14">
            <a:extLst>
              <a:ext uri="{FF2B5EF4-FFF2-40B4-BE49-F238E27FC236}">
                <a16:creationId xmlns:a16="http://schemas.microsoft.com/office/drawing/2014/main" id="{5A20B035-7241-327D-75C4-40B6DFA40535}"/>
              </a:ext>
            </a:extLst>
          </p:cNvPr>
          <p:cNvSpPr txBox="1">
            <a:spLocks/>
          </p:cNvSpPr>
          <p:nvPr/>
        </p:nvSpPr>
        <p:spPr>
          <a:xfrm>
            <a:off x="457200" y="58782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br>
              <a:rPr lang="en-US" dirty="0"/>
            </a:br>
            <a:r>
              <a:rPr lang="en-US" sz="4000" dirty="0"/>
              <a:t>Goals</a:t>
            </a:r>
            <a:br>
              <a:rPr lang="en-US" sz="2400" dirty="0"/>
            </a:br>
            <a:r>
              <a:rPr lang="en-US" sz="2400" dirty="0"/>
              <a:t>A Longitudinal Study of Global Warming Discussion on Social Media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457200" y="2057125"/>
            <a:ext cx="41148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None/>
            </a:pPr>
            <a:r>
              <a:rPr lang="en-US" sz="2000" u="sng" dirty="0"/>
              <a:t>October 2023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None/>
            </a:pPr>
            <a:r>
              <a:rPr lang="en-US" sz="2000" dirty="0"/>
              <a:t>reviews relevant literature and learn about ML, NLP and other needed libraries/packages. Set up HPC Access and project on </a:t>
            </a:r>
            <a:r>
              <a:rPr lang="en-US" sz="2000" dirty="0" err="1"/>
              <a:t>github</a:t>
            </a:r>
            <a:r>
              <a:rPr lang="en-US" sz="2000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None/>
            </a:pPr>
            <a:r>
              <a:rPr lang="en-US" sz="2000" u="sng" dirty="0"/>
              <a:t>November 2023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None/>
            </a:pPr>
            <a:r>
              <a:rPr lang="en-US" sz="2000" dirty="0"/>
              <a:t>review the twitter data set and formats the data for use by the ML, NLP, etc. software.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None/>
            </a:pPr>
            <a:r>
              <a:rPr lang="en-US" sz="2000" u="sng" dirty="0"/>
              <a:t>December 2023/January 2024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None/>
            </a:pPr>
            <a:r>
              <a:rPr lang="en-US" sz="2000" dirty="0"/>
              <a:t>Perform extensive analysis of the formatted data using ML and NLP techniques. Sentiment analysis, topic modeling, network analysis</a:t>
            </a:r>
            <a:endParaRPr lang="en-US" sz="2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None/>
            </a:pPr>
            <a:endParaRPr lang="en-US" sz="2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None/>
            </a:pPr>
            <a:endParaRPr lang="en-US" sz="28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Char char="•"/>
            </a:pPr>
            <a:endParaRPr dirty="0"/>
          </a:p>
        </p:txBody>
      </p:sp>
      <p:sp>
        <p:nvSpPr>
          <p:cNvPr id="2" name="Google Shape;110;p16">
            <a:extLst>
              <a:ext uri="{FF2B5EF4-FFF2-40B4-BE49-F238E27FC236}">
                <a16:creationId xmlns:a16="http://schemas.microsoft.com/office/drawing/2014/main" id="{EC5B7856-668A-ADA2-E4E4-2A1165EDD153}"/>
              </a:ext>
            </a:extLst>
          </p:cNvPr>
          <p:cNvSpPr txBox="1">
            <a:spLocks/>
          </p:cNvSpPr>
          <p:nvPr/>
        </p:nvSpPr>
        <p:spPr>
          <a:xfrm>
            <a:off x="5029200" y="1784706"/>
            <a:ext cx="41148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4400"/>
              <a:buFont typeface="Arial"/>
              <a:buNone/>
            </a:pPr>
            <a:endParaRPr lang="en-US" sz="2000" u="sng" dirty="0"/>
          </a:p>
          <a:p>
            <a:pPr marL="0" indent="0">
              <a:spcBef>
                <a:spcPts val="0"/>
              </a:spcBef>
              <a:buSzPts val="4400"/>
              <a:buFont typeface="Arial"/>
              <a:buNone/>
            </a:pPr>
            <a:r>
              <a:rPr lang="en-US" sz="2000" u="sng" dirty="0"/>
              <a:t>February 2024</a:t>
            </a:r>
          </a:p>
          <a:p>
            <a:pPr marL="0" indent="0">
              <a:spcBef>
                <a:spcPts val="0"/>
              </a:spcBef>
              <a:buSzPts val="4400"/>
              <a:buFont typeface="Arial"/>
              <a:buNone/>
            </a:pPr>
            <a:r>
              <a:rPr lang="en-US" sz="2000" dirty="0"/>
              <a:t>Work with faculty to interpret the results and write a report.  </a:t>
            </a:r>
          </a:p>
          <a:p>
            <a:pPr marL="0" indent="0">
              <a:spcBef>
                <a:spcPts val="0"/>
              </a:spcBef>
              <a:buSzPts val="4400"/>
              <a:buFont typeface="Arial"/>
              <a:buNone/>
            </a:pPr>
            <a:r>
              <a:rPr lang="en-US" sz="2000" u="sng" dirty="0"/>
              <a:t>March 2024</a:t>
            </a:r>
          </a:p>
          <a:p>
            <a:pPr marL="0" indent="0">
              <a:spcBef>
                <a:spcPts val="0"/>
              </a:spcBef>
              <a:buSzPts val="4400"/>
              <a:buFont typeface="Arial"/>
              <a:buNone/>
            </a:pPr>
            <a:r>
              <a:rPr lang="en-US" sz="2000" dirty="0"/>
              <a:t>wrap up development, update project git and documentation, wrap presentation. The student submits the project to a conference. </a:t>
            </a:r>
          </a:p>
        </p:txBody>
      </p:sp>
      <p:sp>
        <p:nvSpPr>
          <p:cNvPr id="5" name="Google Shape;97;p14">
            <a:extLst>
              <a:ext uri="{FF2B5EF4-FFF2-40B4-BE49-F238E27FC236}">
                <a16:creationId xmlns:a16="http://schemas.microsoft.com/office/drawing/2014/main" id="{622F59BF-A726-04F2-8141-B293544D1BE2}"/>
              </a:ext>
            </a:extLst>
          </p:cNvPr>
          <p:cNvSpPr txBox="1">
            <a:spLocks/>
          </p:cNvSpPr>
          <p:nvPr/>
        </p:nvSpPr>
        <p:spPr>
          <a:xfrm>
            <a:off x="457200" y="37011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br>
              <a:rPr lang="en-US" dirty="0"/>
            </a:br>
            <a:r>
              <a:rPr lang="en-US" sz="4000" dirty="0"/>
              <a:t>Project timeline</a:t>
            </a:r>
            <a:br>
              <a:rPr lang="en-US" sz="2400" dirty="0"/>
            </a:br>
            <a:r>
              <a:rPr lang="en-US" sz="2400" dirty="0"/>
              <a:t>A Longitudinal Study of Global Warming Discussion on Social Media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7;p14">
            <a:extLst>
              <a:ext uri="{FF2B5EF4-FFF2-40B4-BE49-F238E27FC236}">
                <a16:creationId xmlns:a16="http://schemas.microsoft.com/office/drawing/2014/main" id="{45FED756-637F-CF07-85E4-50E1A39BC7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857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br>
              <a:rPr lang="en-US" dirty="0"/>
            </a:br>
            <a:r>
              <a:rPr lang="en-US" sz="4000" dirty="0"/>
              <a:t>What I hope to learn</a:t>
            </a:r>
            <a:br>
              <a:rPr lang="en-US" sz="2400" dirty="0"/>
            </a:br>
            <a:r>
              <a:rPr lang="en-US" sz="2400" dirty="0"/>
              <a:t>A Longitudinal Study of Global Warming Discussion on Social Media</a:t>
            </a:r>
          </a:p>
        </p:txBody>
      </p:sp>
      <p:sp>
        <p:nvSpPr>
          <p:cNvPr id="5" name="Google Shape;104;p15">
            <a:extLst>
              <a:ext uri="{FF2B5EF4-FFF2-40B4-BE49-F238E27FC236}">
                <a16:creationId xmlns:a16="http://schemas.microsoft.com/office/drawing/2014/main" id="{1CD7D53A-65D4-4BCE-A39E-A689A86BEC5C}"/>
              </a:ext>
            </a:extLst>
          </p:cNvPr>
          <p:cNvSpPr txBox="1">
            <a:spLocks/>
          </p:cNvSpPr>
          <p:nvPr/>
        </p:nvSpPr>
        <p:spPr>
          <a:xfrm>
            <a:off x="457200" y="2579915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>
              <a:spcBef>
                <a:spcPts val="0"/>
              </a:spcBef>
              <a:buSzPts val="4400"/>
            </a:pPr>
            <a:r>
              <a:rPr lang="en-US" sz="2800" dirty="0"/>
              <a:t>How to effectively use a high performance computing (HPC) environment for data analysis</a:t>
            </a:r>
            <a:endParaRPr lang="en-US" sz="2400" dirty="0"/>
          </a:p>
          <a:p>
            <a:pPr marL="342900">
              <a:spcBef>
                <a:spcPts val="0"/>
              </a:spcBef>
              <a:buSzPts val="4400"/>
            </a:pPr>
            <a:r>
              <a:rPr lang="en-US" sz="2800" dirty="0"/>
              <a:t>Discover new ML and NLP techniques to strategically analyze large dataset</a:t>
            </a:r>
          </a:p>
          <a:p>
            <a:pPr marL="342900">
              <a:spcBef>
                <a:spcPts val="0"/>
              </a:spcBef>
              <a:buSzPts val="4400"/>
            </a:pPr>
            <a:r>
              <a:rPr lang="en-US" sz="2800" dirty="0"/>
              <a:t>Find how global warming sentiment has changed over time</a:t>
            </a:r>
          </a:p>
          <a:p>
            <a:pPr marL="342900">
              <a:spcBef>
                <a:spcPts val="0"/>
              </a:spcBef>
              <a:buSzPts val="4400"/>
            </a:pPr>
            <a:r>
              <a:rPr lang="en-US" sz="2800" dirty="0"/>
              <a:t>How our research can be applied to future studies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476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2662</TotalTime>
  <Words>651</Words>
  <Application>Microsoft Office PowerPoint</Application>
  <PresentationFormat>On-screen Show (4:3)</PresentationFormat>
  <Paragraphs>61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A Longitudinal Study of Global Warming Discussion on Social Media </vt:lpstr>
      <vt:lpstr>Understanding Global Warming Through Social Media Discussion A Longitudinal Study of Global Warming Discussion on Social Media</vt:lpstr>
      <vt:lpstr> Previous Research A Longitudinal Study of Global Warming Discussion on Social Media</vt:lpstr>
      <vt:lpstr>PowerPoint Presentation</vt:lpstr>
      <vt:lpstr> Project Description A Longitudinal Study of Global Warming Discussion on Social Media</vt:lpstr>
      <vt:lpstr> word cloud</vt:lpstr>
      <vt:lpstr>PowerPoint Presentation</vt:lpstr>
      <vt:lpstr>PowerPoint Presentation</vt:lpstr>
      <vt:lpstr> What I hope to learn A Longitudinal Study of Global Warming Discussion on Social Media</vt:lpstr>
      <vt:lpstr> Goals for Next Month A Longitudinal Study of Global Warming Discussion on Social Media</vt:lpstr>
      <vt:lpstr>Questions?  Please direct further questions to cemery1@bryant.edu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</dc:title>
  <dc:creator>student</dc:creator>
  <cp:lastModifiedBy>Connor Emery</cp:lastModifiedBy>
  <cp:revision>3</cp:revision>
  <dcterms:modified xsi:type="dcterms:W3CDTF">2023-10-11T19:24:53Z</dcterms:modified>
</cp:coreProperties>
</file>