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Signika"/>
      <p:regular r:id="rId21"/>
      <p:bold r:id="rId22"/>
    </p:embeddedFont>
    <p:embeddedFont>
      <p:font typeface="Signika Negative Light"/>
      <p:regular r:id="rId23"/>
      <p:bold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28">
          <p15:clr>
            <a:srgbClr val="A4A3A4"/>
          </p15:clr>
        </p15:guide>
        <p15:guide id="2" pos="2880">
          <p15:clr>
            <a:srgbClr val="A4A3A4"/>
          </p15:clr>
        </p15:guide>
        <p15:guide id="3" orient="horz" pos="144">
          <p15:clr>
            <a:srgbClr val="9AA0A6"/>
          </p15:clr>
        </p15:guide>
        <p15:guide id="4" orient="horz" pos="58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28" orient="horz"/>
        <p:guide pos="2880"/>
        <p:guide pos="144" orient="horz"/>
        <p:guide pos="589"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Signika-bold.fntdata"/><Relationship Id="rId21" Type="http://schemas.openxmlformats.org/officeDocument/2006/relationships/font" Target="fonts/Signika-regular.fntdata"/><Relationship Id="rId24" Type="http://schemas.openxmlformats.org/officeDocument/2006/relationships/font" Target="fonts/SignikaNegativeLight-bold.fntdata"/><Relationship Id="rId23" Type="http://schemas.openxmlformats.org/officeDocument/2006/relationships/font" Target="fonts/SignikaNegative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g1292ff6b67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g1292ff6b67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29855cb3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29855cb3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9855cb3b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29855cb3b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299bac649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299bac649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99bac649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299bac649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92ff6b67e_3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292ff6b67e_3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28f48b20be_0_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128f48b20be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1292ff6b67e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 name="Google Shape;37;g1292ff6b67e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292ff6b67e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1292ff6b67e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9cc0e77e94e34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9cc0e77e94e34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1292ff6b67e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1292ff6b67e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292ff6b67e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292ff6b67e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292ff6b67e_3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292ff6b67e_3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292ff6b67e_3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292ff6b67e_3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292ff6b67e_3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292ff6b67e_3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6_2">
    <p:bg>
      <p:bgPr>
        <a:solidFill>
          <a:schemeClr val="lt1"/>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rot="-5400000">
            <a:off x="-1163105" y="2145900"/>
            <a:ext cx="3487500" cy="851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4"/>
              </a:buClr>
              <a:buSzPts val="1400"/>
              <a:buFont typeface="Oswald"/>
              <a:buNone/>
              <a:defRPr sz="1400">
                <a:solidFill>
                  <a:schemeClr val="accent4"/>
                </a:solidFill>
                <a:latin typeface="Oswald"/>
                <a:ea typeface="Oswald"/>
                <a:cs typeface="Oswald"/>
                <a:sym typeface="Oswald"/>
              </a:defRPr>
            </a:lvl1pPr>
            <a:lvl2pPr lvl="1" algn="ctr">
              <a:lnSpc>
                <a:spcPct val="100000"/>
              </a:lnSpc>
              <a:spcBef>
                <a:spcPts val="0"/>
              </a:spcBef>
              <a:spcAft>
                <a:spcPts val="0"/>
              </a:spcAft>
              <a:buClr>
                <a:schemeClr val="accent4"/>
              </a:buClr>
              <a:buSzPts val="1100"/>
              <a:buFont typeface="Oswald"/>
              <a:buNone/>
              <a:defRPr b="1" sz="1100">
                <a:solidFill>
                  <a:schemeClr val="accent4"/>
                </a:solidFill>
                <a:latin typeface="Oswald"/>
                <a:ea typeface="Oswald"/>
                <a:cs typeface="Oswald"/>
                <a:sym typeface="Oswald"/>
              </a:defRPr>
            </a:lvl2pPr>
            <a:lvl3pPr lvl="2" algn="ctr">
              <a:lnSpc>
                <a:spcPct val="100000"/>
              </a:lnSpc>
              <a:spcBef>
                <a:spcPts val="0"/>
              </a:spcBef>
              <a:spcAft>
                <a:spcPts val="0"/>
              </a:spcAft>
              <a:buClr>
                <a:schemeClr val="accent4"/>
              </a:buClr>
              <a:buSzPts val="1100"/>
              <a:buFont typeface="Oswald"/>
              <a:buNone/>
              <a:defRPr b="1" sz="1100">
                <a:solidFill>
                  <a:schemeClr val="accent4"/>
                </a:solidFill>
                <a:latin typeface="Oswald"/>
                <a:ea typeface="Oswald"/>
                <a:cs typeface="Oswald"/>
                <a:sym typeface="Oswald"/>
              </a:defRPr>
            </a:lvl3pPr>
            <a:lvl4pPr lvl="3" algn="ctr">
              <a:lnSpc>
                <a:spcPct val="100000"/>
              </a:lnSpc>
              <a:spcBef>
                <a:spcPts val="0"/>
              </a:spcBef>
              <a:spcAft>
                <a:spcPts val="0"/>
              </a:spcAft>
              <a:buClr>
                <a:schemeClr val="accent4"/>
              </a:buClr>
              <a:buSzPts val="1100"/>
              <a:buFont typeface="Oswald"/>
              <a:buNone/>
              <a:defRPr b="1" sz="1100">
                <a:solidFill>
                  <a:schemeClr val="accent4"/>
                </a:solidFill>
                <a:latin typeface="Oswald"/>
                <a:ea typeface="Oswald"/>
                <a:cs typeface="Oswald"/>
                <a:sym typeface="Oswald"/>
              </a:defRPr>
            </a:lvl4pPr>
            <a:lvl5pPr lvl="4" algn="ctr">
              <a:lnSpc>
                <a:spcPct val="100000"/>
              </a:lnSpc>
              <a:spcBef>
                <a:spcPts val="0"/>
              </a:spcBef>
              <a:spcAft>
                <a:spcPts val="0"/>
              </a:spcAft>
              <a:buClr>
                <a:schemeClr val="accent4"/>
              </a:buClr>
              <a:buSzPts val="1100"/>
              <a:buFont typeface="Oswald"/>
              <a:buNone/>
              <a:defRPr b="1" sz="1100">
                <a:solidFill>
                  <a:schemeClr val="accent4"/>
                </a:solidFill>
                <a:latin typeface="Oswald"/>
                <a:ea typeface="Oswald"/>
                <a:cs typeface="Oswald"/>
                <a:sym typeface="Oswald"/>
              </a:defRPr>
            </a:lvl5pPr>
            <a:lvl6pPr lvl="5" algn="ctr">
              <a:lnSpc>
                <a:spcPct val="100000"/>
              </a:lnSpc>
              <a:spcBef>
                <a:spcPts val="0"/>
              </a:spcBef>
              <a:spcAft>
                <a:spcPts val="0"/>
              </a:spcAft>
              <a:buClr>
                <a:schemeClr val="accent4"/>
              </a:buClr>
              <a:buSzPts val="1100"/>
              <a:buFont typeface="Oswald"/>
              <a:buNone/>
              <a:defRPr b="1" sz="1100">
                <a:solidFill>
                  <a:schemeClr val="accent4"/>
                </a:solidFill>
                <a:latin typeface="Oswald"/>
                <a:ea typeface="Oswald"/>
                <a:cs typeface="Oswald"/>
                <a:sym typeface="Oswald"/>
              </a:defRPr>
            </a:lvl6pPr>
            <a:lvl7pPr lvl="6" algn="ctr">
              <a:lnSpc>
                <a:spcPct val="100000"/>
              </a:lnSpc>
              <a:spcBef>
                <a:spcPts val="0"/>
              </a:spcBef>
              <a:spcAft>
                <a:spcPts val="0"/>
              </a:spcAft>
              <a:buClr>
                <a:schemeClr val="accent4"/>
              </a:buClr>
              <a:buSzPts val="1100"/>
              <a:buFont typeface="Oswald"/>
              <a:buNone/>
              <a:defRPr b="1" sz="1100">
                <a:solidFill>
                  <a:schemeClr val="accent4"/>
                </a:solidFill>
                <a:latin typeface="Oswald"/>
                <a:ea typeface="Oswald"/>
                <a:cs typeface="Oswald"/>
                <a:sym typeface="Oswald"/>
              </a:defRPr>
            </a:lvl7pPr>
            <a:lvl8pPr lvl="7" algn="ctr">
              <a:lnSpc>
                <a:spcPct val="100000"/>
              </a:lnSpc>
              <a:spcBef>
                <a:spcPts val="0"/>
              </a:spcBef>
              <a:spcAft>
                <a:spcPts val="0"/>
              </a:spcAft>
              <a:buClr>
                <a:schemeClr val="accent4"/>
              </a:buClr>
              <a:buSzPts val="1100"/>
              <a:buFont typeface="Oswald"/>
              <a:buNone/>
              <a:defRPr b="1" sz="1100">
                <a:solidFill>
                  <a:schemeClr val="accent4"/>
                </a:solidFill>
                <a:latin typeface="Oswald"/>
                <a:ea typeface="Oswald"/>
                <a:cs typeface="Oswald"/>
                <a:sym typeface="Oswald"/>
              </a:defRPr>
            </a:lvl8pPr>
            <a:lvl9pPr lvl="8" algn="ctr">
              <a:lnSpc>
                <a:spcPct val="100000"/>
              </a:lnSpc>
              <a:spcBef>
                <a:spcPts val="0"/>
              </a:spcBef>
              <a:spcAft>
                <a:spcPts val="0"/>
              </a:spcAft>
              <a:buClr>
                <a:schemeClr val="accent4"/>
              </a:buClr>
              <a:buSzPts val="1100"/>
              <a:buFont typeface="Oswald"/>
              <a:buNone/>
              <a:defRPr b="1" sz="1100">
                <a:solidFill>
                  <a:schemeClr val="accent4"/>
                </a:solidFill>
                <a:latin typeface="Oswald"/>
                <a:ea typeface="Oswald"/>
                <a:cs typeface="Oswald"/>
                <a:sym typeface="Oswald"/>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11">
    <p:bg>
      <p:bgPr>
        <a:noFill/>
      </p:bgPr>
    </p:bg>
    <p:spTree>
      <p:nvGrpSpPr>
        <p:cNvPr id="10" name="Shape 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1143000" y="841772"/>
            <a:ext cx="6858000" cy="1790700"/>
          </a:xfrm>
          <a:prstGeom prst="rect">
            <a:avLst/>
          </a:prstGeom>
          <a:noFill/>
          <a:ln>
            <a:noFill/>
          </a:ln>
        </p:spPr>
        <p:txBody>
          <a:bodyPr anchorCtr="0" anchor="b" bIns="8725" lIns="17450" spcFirstLastPara="1" rIns="17450" wrap="square" tIns="8725">
            <a:normAutofit/>
          </a:bodyPr>
          <a:lstStyle>
            <a:lvl1pPr lvl="0" rtl="0" algn="ctr">
              <a:lnSpc>
                <a:spcPct val="90000"/>
              </a:lnSpc>
              <a:spcBef>
                <a:spcPts val="0"/>
              </a:spcBef>
              <a:spcAft>
                <a:spcPts val="0"/>
              </a:spcAft>
              <a:buClr>
                <a:schemeClr val="dk1"/>
              </a:buClr>
              <a:buSzPts val="4100"/>
              <a:buFont typeface="Calibri"/>
              <a:buNone/>
              <a:defRPr sz="4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 name="Google Shape;13;p4"/>
          <p:cNvSpPr txBox="1"/>
          <p:nvPr>
            <p:ph idx="1" type="subTitle"/>
          </p:nvPr>
        </p:nvSpPr>
        <p:spPr>
          <a:xfrm>
            <a:off x="1143000" y="2701528"/>
            <a:ext cx="6858000" cy="1241700"/>
          </a:xfrm>
          <a:prstGeom prst="rect">
            <a:avLst/>
          </a:prstGeom>
          <a:noFill/>
          <a:ln>
            <a:noFill/>
          </a:ln>
        </p:spPr>
        <p:txBody>
          <a:bodyPr anchorCtr="0" anchor="t" bIns="8725" lIns="17450" spcFirstLastPara="1" rIns="17450" wrap="square" tIns="8725">
            <a:normAutofit/>
          </a:bodyPr>
          <a:lstStyle>
            <a:lvl1pPr lvl="0" rtl="0" algn="ctr">
              <a:lnSpc>
                <a:spcPct val="90000"/>
              </a:lnSpc>
              <a:spcBef>
                <a:spcPts val="700"/>
              </a:spcBef>
              <a:spcAft>
                <a:spcPts val="0"/>
              </a:spcAft>
              <a:buClr>
                <a:schemeClr val="dk1"/>
              </a:buClr>
              <a:buSzPts val="1700"/>
              <a:buNone/>
              <a:defRPr sz="1700"/>
            </a:lvl1pPr>
            <a:lvl2pPr lvl="1" rtl="0" algn="ctr">
              <a:lnSpc>
                <a:spcPct val="90000"/>
              </a:lnSpc>
              <a:spcBef>
                <a:spcPts val="300"/>
              </a:spcBef>
              <a:spcAft>
                <a:spcPts val="0"/>
              </a:spcAft>
              <a:buClr>
                <a:schemeClr val="dk1"/>
              </a:buClr>
              <a:buSzPts val="1400"/>
              <a:buNone/>
              <a:defRPr sz="1400"/>
            </a:lvl2pPr>
            <a:lvl3pPr lvl="2" rtl="0" algn="ctr">
              <a:lnSpc>
                <a:spcPct val="90000"/>
              </a:lnSpc>
              <a:spcBef>
                <a:spcPts val="300"/>
              </a:spcBef>
              <a:spcAft>
                <a:spcPts val="0"/>
              </a:spcAft>
              <a:buClr>
                <a:schemeClr val="dk1"/>
              </a:buClr>
              <a:buSzPts val="1200"/>
              <a:buNone/>
              <a:defRPr sz="1200"/>
            </a:lvl3pPr>
            <a:lvl4pPr lvl="3" rtl="0" algn="ctr">
              <a:lnSpc>
                <a:spcPct val="90000"/>
              </a:lnSpc>
              <a:spcBef>
                <a:spcPts val="300"/>
              </a:spcBef>
              <a:spcAft>
                <a:spcPts val="0"/>
              </a:spcAft>
              <a:buClr>
                <a:schemeClr val="dk1"/>
              </a:buClr>
              <a:buSzPts val="1100"/>
              <a:buNone/>
              <a:defRPr sz="1100"/>
            </a:lvl4pPr>
            <a:lvl5pPr lvl="4" rtl="0" algn="ctr">
              <a:lnSpc>
                <a:spcPct val="90000"/>
              </a:lnSpc>
              <a:spcBef>
                <a:spcPts val="300"/>
              </a:spcBef>
              <a:spcAft>
                <a:spcPts val="0"/>
              </a:spcAft>
              <a:buClr>
                <a:schemeClr val="dk1"/>
              </a:buClr>
              <a:buSzPts val="1100"/>
              <a:buNone/>
              <a:defRPr sz="1100"/>
            </a:lvl5pPr>
            <a:lvl6pPr lvl="5" rtl="0" algn="ctr">
              <a:lnSpc>
                <a:spcPct val="90000"/>
              </a:lnSpc>
              <a:spcBef>
                <a:spcPts val="300"/>
              </a:spcBef>
              <a:spcAft>
                <a:spcPts val="0"/>
              </a:spcAft>
              <a:buClr>
                <a:schemeClr val="dk1"/>
              </a:buClr>
              <a:buSzPts val="1100"/>
              <a:buNone/>
              <a:defRPr sz="1100"/>
            </a:lvl6pPr>
            <a:lvl7pPr lvl="6" rtl="0" algn="ctr">
              <a:lnSpc>
                <a:spcPct val="90000"/>
              </a:lnSpc>
              <a:spcBef>
                <a:spcPts val="300"/>
              </a:spcBef>
              <a:spcAft>
                <a:spcPts val="0"/>
              </a:spcAft>
              <a:buClr>
                <a:schemeClr val="dk1"/>
              </a:buClr>
              <a:buSzPts val="1100"/>
              <a:buNone/>
              <a:defRPr sz="1100"/>
            </a:lvl7pPr>
            <a:lvl8pPr lvl="7" rtl="0" algn="ctr">
              <a:lnSpc>
                <a:spcPct val="90000"/>
              </a:lnSpc>
              <a:spcBef>
                <a:spcPts val="300"/>
              </a:spcBef>
              <a:spcAft>
                <a:spcPts val="0"/>
              </a:spcAft>
              <a:buClr>
                <a:schemeClr val="dk1"/>
              </a:buClr>
              <a:buSzPts val="1100"/>
              <a:buNone/>
              <a:defRPr sz="1100"/>
            </a:lvl8pPr>
            <a:lvl9pPr lvl="8" rtl="0" algn="ctr">
              <a:lnSpc>
                <a:spcPct val="90000"/>
              </a:lnSpc>
              <a:spcBef>
                <a:spcPts val="300"/>
              </a:spcBef>
              <a:spcAft>
                <a:spcPts val="1600"/>
              </a:spcAft>
              <a:buClr>
                <a:schemeClr val="dk1"/>
              </a:buClr>
              <a:buSzPts val="1100"/>
              <a:buNone/>
              <a:defRPr sz="1100"/>
            </a:lvl9pPr>
          </a:lstStyle>
          <a:p/>
        </p:txBody>
      </p:sp>
      <p:sp>
        <p:nvSpPr>
          <p:cNvPr id="14" name="Google Shape;14;p4"/>
          <p:cNvSpPr txBox="1"/>
          <p:nvPr>
            <p:ph idx="10" type="dt"/>
          </p:nvPr>
        </p:nvSpPr>
        <p:spPr>
          <a:xfrm>
            <a:off x="628650" y="4767263"/>
            <a:ext cx="2057400" cy="273900"/>
          </a:xfrm>
          <a:prstGeom prst="rect">
            <a:avLst/>
          </a:prstGeom>
          <a:noFill/>
          <a:ln>
            <a:noFill/>
          </a:ln>
        </p:spPr>
        <p:txBody>
          <a:bodyPr anchorCtr="0" anchor="ctr" bIns="8725" lIns="17450" spcFirstLastPara="1" rIns="17450" wrap="square" tIns="87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 name="Google Shape;15;p4"/>
          <p:cNvSpPr txBox="1"/>
          <p:nvPr>
            <p:ph idx="11" type="ftr"/>
          </p:nvPr>
        </p:nvSpPr>
        <p:spPr>
          <a:xfrm>
            <a:off x="3028950" y="4767263"/>
            <a:ext cx="3086100" cy="273900"/>
          </a:xfrm>
          <a:prstGeom prst="rect">
            <a:avLst/>
          </a:prstGeom>
          <a:noFill/>
          <a:ln>
            <a:noFill/>
          </a:ln>
        </p:spPr>
        <p:txBody>
          <a:bodyPr anchorCtr="0" anchor="ctr" bIns="8725" lIns="17450" spcFirstLastPara="1" rIns="17450" wrap="square" tIns="87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 name="Google Shape;16;p4"/>
          <p:cNvSpPr txBox="1"/>
          <p:nvPr>
            <p:ph idx="12" type="sldNum"/>
          </p:nvPr>
        </p:nvSpPr>
        <p:spPr>
          <a:xfrm>
            <a:off x="6457950" y="4767263"/>
            <a:ext cx="2057400" cy="273900"/>
          </a:xfrm>
          <a:prstGeom prst="rect">
            <a:avLst/>
          </a:prstGeom>
          <a:noFill/>
          <a:ln>
            <a:noFill/>
          </a:ln>
        </p:spPr>
        <p:txBody>
          <a:bodyPr anchorCtr="0" anchor="ctr" bIns="8725" lIns="17450" spcFirstLastPara="1" rIns="17450" wrap="square" tIns="87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17" name="Shape 17"/>
        <p:cNvGrpSpPr/>
        <p:nvPr/>
      </p:nvGrpSpPr>
      <p:grpSpPr>
        <a:xfrm>
          <a:off x="0" y="0"/>
          <a:ext cx="0" cy="0"/>
          <a:chOff x="0" y="0"/>
          <a:chExt cx="0" cy="0"/>
        </a:xfrm>
      </p:grpSpPr>
      <p:sp>
        <p:nvSpPr>
          <p:cNvPr id="18" name="Google Shape;18;p5"/>
          <p:cNvSpPr txBox="1"/>
          <p:nvPr>
            <p:ph type="ctrTitle"/>
          </p:nvPr>
        </p:nvSpPr>
        <p:spPr>
          <a:xfrm>
            <a:off x="937200" y="572425"/>
            <a:ext cx="7269600" cy="334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grpSp>
        <p:nvGrpSpPr>
          <p:cNvPr id="19" name="Google Shape;19;p5"/>
          <p:cNvGrpSpPr/>
          <p:nvPr/>
        </p:nvGrpSpPr>
        <p:grpSpPr>
          <a:xfrm>
            <a:off x="0" y="2227613"/>
            <a:ext cx="9144007" cy="2921226"/>
            <a:chOff x="0" y="2227613"/>
            <a:chExt cx="9144007" cy="2921226"/>
          </a:xfrm>
        </p:grpSpPr>
        <p:sp>
          <p:nvSpPr>
            <p:cNvPr id="20" name="Google Shape;20;p5"/>
            <p:cNvSpPr/>
            <p:nvPr/>
          </p:nvSpPr>
          <p:spPr>
            <a:xfrm>
              <a:off x="0" y="3594994"/>
              <a:ext cx="9139238" cy="1544254"/>
            </a:xfrm>
            <a:custGeom>
              <a:rect b="b" l="l" r="r" t="t"/>
              <a:pathLst>
                <a:path extrusionOk="0" h="2059006" w="1218565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5"/>
            <p:cNvSpPr/>
            <p:nvPr/>
          </p:nvSpPr>
          <p:spPr>
            <a:xfrm>
              <a:off x="0" y="3738672"/>
              <a:ext cx="9139238" cy="610951"/>
            </a:xfrm>
            <a:custGeom>
              <a:rect b="b" l="l" r="r" t="t"/>
              <a:pathLst>
                <a:path extrusionOk="0" h="814602" w="1218565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5"/>
            <p:cNvSpPr/>
            <p:nvPr/>
          </p:nvSpPr>
          <p:spPr>
            <a:xfrm>
              <a:off x="0" y="3573844"/>
              <a:ext cx="9139238" cy="323487"/>
            </a:xfrm>
            <a:custGeom>
              <a:rect b="b" l="l" r="r" t="t"/>
              <a:pathLst>
                <a:path extrusionOk="0" h="431316" w="1218565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5"/>
            <p:cNvSpPr/>
            <p:nvPr/>
          </p:nvSpPr>
          <p:spPr>
            <a:xfrm>
              <a:off x="4769" y="3044533"/>
              <a:ext cx="9139238" cy="487028"/>
            </a:xfrm>
            <a:custGeom>
              <a:rect b="b" l="l" r="r" t="t"/>
              <a:pathLst>
                <a:path extrusionOk="0" h="649371" w="1218565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5"/>
            <p:cNvSpPr/>
            <p:nvPr/>
          </p:nvSpPr>
          <p:spPr>
            <a:xfrm>
              <a:off x="0" y="3646179"/>
              <a:ext cx="9139238" cy="1502660"/>
            </a:xfrm>
            <a:custGeom>
              <a:rect b="b" l="l" r="r" t="t"/>
              <a:pathLst>
                <a:path extrusionOk="0" h="2003547" w="1218565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5"/>
            <p:cNvSpPr/>
            <p:nvPr/>
          </p:nvSpPr>
          <p:spPr>
            <a:xfrm>
              <a:off x="47" y="3377427"/>
              <a:ext cx="9143952" cy="1766261"/>
            </a:xfrm>
            <a:custGeom>
              <a:rect b="b" l="l" r="r" t="t"/>
              <a:pathLst>
                <a:path extrusionOk="0" h="2355014" w="12191936">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5"/>
            <p:cNvSpPr/>
            <p:nvPr/>
          </p:nvSpPr>
          <p:spPr>
            <a:xfrm>
              <a:off x="118772" y="2833152"/>
              <a:ext cx="279835" cy="813031"/>
            </a:xfrm>
            <a:custGeom>
              <a:rect b="b" l="l" r="r" t="t"/>
              <a:pathLst>
                <a:path extrusionOk="0" h="855822" w="294563">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5"/>
            <p:cNvSpPr/>
            <p:nvPr/>
          </p:nvSpPr>
          <p:spPr>
            <a:xfrm>
              <a:off x="3862322" y="3912457"/>
              <a:ext cx="157454" cy="497698"/>
            </a:xfrm>
            <a:custGeom>
              <a:rect b="b" l="l" r="r" t="t"/>
              <a:pathLst>
                <a:path extrusionOk="0" h="663597" w="209939">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5"/>
            <p:cNvSpPr/>
            <p:nvPr/>
          </p:nvSpPr>
          <p:spPr>
            <a:xfrm>
              <a:off x="8787080" y="2227613"/>
              <a:ext cx="318406" cy="1145469"/>
            </a:xfrm>
            <a:custGeom>
              <a:rect b="b" l="l" r="r" t="t"/>
              <a:pathLst>
                <a:path extrusionOk="0" h="968684" w="269265">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4"/>
              </a:buClr>
              <a:buSzPts val="2800"/>
              <a:buFont typeface="Oswald"/>
              <a:buNone/>
              <a:defRPr b="1" i="0" sz="2800" u="none" cap="none" strike="noStrike">
                <a:solidFill>
                  <a:schemeClr val="accent4"/>
                </a:solidFill>
                <a:latin typeface="Oswald"/>
                <a:ea typeface="Oswald"/>
                <a:cs typeface="Oswald"/>
                <a:sym typeface="Oswald"/>
              </a:defRPr>
            </a:lvl1pPr>
            <a:lvl2pPr lvl="1" marR="0" rtl="0" algn="l">
              <a:lnSpc>
                <a:spcPct val="100000"/>
              </a:lnSpc>
              <a:spcBef>
                <a:spcPts val="0"/>
              </a:spcBef>
              <a:spcAft>
                <a:spcPts val="0"/>
              </a:spcAft>
              <a:buClr>
                <a:srgbClr val="274669"/>
              </a:buClr>
              <a:buSzPts val="2800"/>
              <a:buFont typeface="Signika"/>
              <a:buNone/>
              <a:defRPr b="0" i="0" sz="2800" u="none" cap="none" strike="noStrike">
                <a:solidFill>
                  <a:srgbClr val="274669"/>
                </a:solidFill>
                <a:latin typeface="Signika"/>
                <a:ea typeface="Signika"/>
                <a:cs typeface="Signika"/>
                <a:sym typeface="Signika"/>
              </a:defRPr>
            </a:lvl2pPr>
            <a:lvl3pPr lvl="2" marR="0" rtl="0" algn="l">
              <a:lnSpc>
                <a:spcPct val="100000"/>
              </a:lnSpc>
              <a:spcBef>
                <a:spcPts val="0"/>
              </a:spcBef>
              <a:spcAft>
                <a:spcPts val="0"/>
              </a:spcAft>
              <a:buClr>
                <a:srgbClr val="274669"/>
              </a:buClr>
              <a:buSzPts val="2800"/>
              <a:buFont typeface="Signika"/>
              <a:buNone/>
              <a:defRPr b="0" i="0" sz="2800" u="none" cap="none" strike="noStrike">
                <a:solidFill>
                  <a:srgbClr val="274669"/>
                </a:solidFill>
                <a:latin typeface="Signika"/>
                <a:ea typeface="Signika"/>
                <a:cs typeface="Signika"/>
                <a:sym typeface="Signika"/>
              </a:defRPr>
            </a:lvl3pPr>
            <a:lvl4pPr lvl="3" marR="0" rtl="0" algn="l">
              <a:lnSpc>
                <a:spcPct val="100000"/>
              </a:lnSpc>
              <a:spcBef>
                <a:spcPts val="0"/>
              </a:spcBef>
              <a:spcAft>
                <a:spcPts val="0"/>
              </a:spcAft>
              <a:buClr>
                <a:srgbClr val="274669"/>
              </a:buClr>
              <a:buSzPts val="2800"/>
              <a:buFont typeface="Signika"/>
              <a:buNone/>
              <a:defRPr b="0" i="0" sz="2800" u="none" cap="none" strike="noStrike">
                <a:solidFill>
                  <a:srgbClr val="274669"/>
                </a:solidFill>
                <a:latin typeface="Signika"/>
                <a:ea typeface="Signika"/>
                <a:cs typeface="Signika"/>
                <a:sym typeface="Signika"/>
              </a:defRPr>
            </a:lvl4pPr>
            <a:lvl5pPr lvl="4" marR="0" rtl="0" algn="l">
              <a:lnSpc>
                <a:spcPct val="100000"/>
              </a:lnSpc>
              <a:spcBef>
                <a:spcPts val="0"/>
              </a:spcBef>
              <a:spcAft>
                <a:spcPts val="0"/>
              </a:spcAft>
              <a:buClr>
                <a:srgbClr val="274669"/>
              </a:buClr>
              <a:buSzPts val="2800"/>
              <a:buFont typeface="Signika"/>
              <a:buNone/>
              <a:defRPr b="0" i="0" sz="2800" u="none" cap="none" strike="noStrike">
                <a:solidFill>
                  <a:srgbClr val="274669"/>
                </a:solidFill>
                <a:latin typeface="Signika"/>
                <a:ea typeface="Signika"/>
                <a:cs typeface="Signika"/>
                <a:sym typeface="Signika"/>
              </a:defRPr>
            </a:lvl5pPr>
            <a:lvl6pPr lvl="5" marR="0" rtl="0" algn="l">
              <a:lnSpc>
                <a:spcPct val="100000"/>
              </a:lnSpc>
              <a:spcBef>
                <a:spcPts val="0"/>
              </a:spcBef>
              <a:spcAft>
                <a:spcPts val="0"/>
              </a:spcAft>
              <a:buClr>
                <a:srgbClr val="274669"/>
              </a:buClr>
              <a:buSzPts val="2800"/>
              <a:buFont typeface="Signika"/>
              <a:buNone/>
              <a:defRPr b="0" i="0" sz="2800" u="none" cap="none" strike="noStrike">
                <a:solidFill>
                  <a:srgbClr val="274669"/>
                </a:solidFill>
                <a:latin typeface="Signika"/>
                <a:ea typeface="Signika"/>
                <a:cs typeface="Signika"/>
                <a:sym typeface="Signika"/>
              </a:defRPr>
            </a:lvl6pPr>
            <a:lvl7pPr lvl="6" marR="0" rtl="0" algn="l">
              <a:lnSpc>
                <a:spcPct val="100000"/>
              </a:lnSpc>
              <a:spcBef>
                <a:spcPts val="0"/>
              </a:spcBef>
              <a:spcAft>
                <a:spcPts val="0"/>
              </a:spcAft>
              <a:buClr>
                <a:srgbClr val="274669"/>
              </a:buClr>
              <a:buSzPts val="2800"/>
              <a:buFont typeface="Signika"/>
              <a:buNone/>
              <a:defRPr b="0" i="0" sz="2800" u="none" cap="none" strike="noStrike">
                <a:solidFill>
                  <a:srgbClr val="274669"/>
                </a:solidFill>
                <a:latin typeface="Signika"/>
                <a:ea typeface="Signika"/>
                <a:cs typeface="Signika"/>
                <a:sym typeface="Signika"/>
              </a:defRPr>
            </a:lvl7pPr>
            <a:lvl8pPr lvl="7" marR="0" rtl="0" algn="l">
              <a:lnSpc>
                <a:spcPct val="100000"/>
              </a:lnSpc>
              <a:spcBef>
                <a:spcPts val="0"/>
              </a:spcBef>
              <a:spcAft>
                <a:spcPts val="0"/>
              </a:spcAft>
              <a:buClr>
                <a:srgbClr val="274669"/>
              </a:buClr>
              <a:buSzPts val="2800"/>
              <a:buFont typeface="Signika"/>
              <a:buNone/>
              <a:defRPr b="0" i="0" sz="2800" u="none" cap="none" strike="noStrike">
                <a:solidFill>
                  <a:srgbClr val="274669"/>
                </a:solidFill>
                <a:latin typeface="Signika"/>
                <a:ea typeface="Signika"/>
                <a:cs typeface="Signika"/>
                <a:sym typeface="Signika"/>
              </a:defRPr>
            </a:lvl8pPr>
            <a:lvl9pPr lvl="8" marR="0" rtl="0" algn="l">
              <a:lnSpc>
                <a:spcPct val="100000"/>
              </a:lnSpc>
              <a:spcBef>
                <a:spcPts val="0"/>
              </a:spcBef>
              <a:spcAft>
                <a:spcPts val="0"/>
              </a:spcAft>
              <a:buClr>
                <a:srgbClr val="274669"/>
              </a:buClr>
              <a:buSzPts val="2800"/>
              <a:buFont typeface="Signika"/>
              <a:buNone/>
              <a:defRPr b="0" i="0" sz="2800" u="none" cap="none" strike="noStrike">
                <a:solidFill>
                  <a:srgbClr val="274669"/>
                </a:solidFill>
                <a:latin typeface="Signika"/>
                <a:ea typeface="Signika"/>
                <a:cs typeface="Signika"/>
                <a:sym typeface="Signik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chemeClr val="accent4"/>
              </a:buClr>
              <a:buSzPts val="1200"/>
              <a:buFont typeface="Signika Negative Light"/>
              <a:buChar char="●"/>
              <a:defRPr b="0" i="0" sz="1200" u="none" cap="none" strike="noStrike">
                <a:solidFill>
                  <a:schemeClr val="accent4"/>
                </a:solidFill>
                <a:latin typeface="Signika Negative Light"/>
                <a:ea typeface="Signika Negative Light"/>
                <a:cs typeface="Signika Negative Light"/>
                <a:sym typeface="Signika Negative Light"/>
              </a:defRPr>
            </a:lvl1pPr>
            <a:lvl2pPr indent="-304800" lvl="1" marL="914400" marR="0" rtl="0" algn="l">
              <a:lnSpc>
                <a:spcPct val="115000"/>
              </a:lnSpc>
              <a:spcBef>
                <a:spcPts val="1600"/>
              </a:spcBef>
              <a:spcAft>
                <a:spcPts val="0"/>
              </a:spcAft>
              <a:buClr>
                <a:schemeClr val="accent4"/>
              </a:buClr>
              <a:buSzPts val="1200"/>
              <a:buFont typeface="Signika Negative Light"/>
              <a:buChar char="○"/>
              <a:defRPr b="0" i="0" sz="1200" u="none" cap="none" strike="noStrike">
                <a:solidFill>
                  <a:schemeClr val="accent4"/>
                </a:solidFill>
                <a:latin typeface="Signika Negative Light"/>
                <a:ea typeface="Signika Negative Light"/>
                <a:cs typeface="Signika Negative Light"/>
                <a:sym typeface="Signika Negative Light"/>
              </a:defRPr>
            </a:lvl2pPr>
            <a:lvl3pPr indent="-304800" lvl="2" marL="1371600" marR="0" rtl="0" algn="l">
              <a:lnSpc>
                <a:spcPct val="115000"/>
              </a:lnSpc>
              <a:spcBef>
                <a:spcPts val="1600"/>
              </a:spcBef>
              <a:spcAft>
                <a:spcPts val="0"/>
              </a:spcAft>
              <a:buClr>
                <a:schemeClr val="accent4"/>
              </a:buClr>
              <a:buSzPts val="1200"/>
              <a:buFont typeface="Signika Negative Light"/>
              <a:buChar char="■"/>
              <a:defRPr b="0" i="0" sz="1200" u="none" cap="none" strike="noStrike">
                <a:solidFill>
                  <a:schemeClr val="accent4"/>
                </a:solidFill>
                <a:latin typeface="Signika Negative Light"/>
                <a:ea typeface="Signika Negative Light"/>
                <a:cs typeface="Signika Negative Light"/>
                <a:sym typeface="Signika Negative Light"/>
              </a:defRPr>
            </a:lvl3pPr>
            <a:lvl4pPr indent="-304800" lvl="3" marL="1828800" marR="0" rtl="0" algn="l">
              <a:lnSpc>
                <a:spcPct val="115000"/>
              </a:lnSpc>
              <a:spcBef>
                <a:spcPts val="1600"/>
              </a:spcBef>
              <a:spcAft>
                <a:spcPts val="0"/>
              </a:spcAft>
              <a:buClr>
                <a:schemeClr val="accent4"/>
              </a:buClr>
              <a:buSzPts val="1200"/>
              <a:buFont typeface="Signika Negative Light"/>
              <a:buChar char="●"/>
              <a:defRPr b="0" i="0" sz="1200" u="none" cap="none" strike="noStrike">
                <a:solidFill>
                  <a:schemeClr val="accent4"/>
                </a:solidFill>
                <a:latin typeface="Signika Negative Light"/>
                <a:ea typeface="Signika Negative Light"/>
                <a:cs typeface="Signika Negative Light"/>
                <a:sym typeface="Signika Negative Light"/>
              </a:defRPr>
            </a:lvl4pPr>
            <a:lvl5pPr indent="-304800" lvl="4" marL="2286000" marR="0" rtl="0" algn="l">
              <a:lnSpc>
                <a:spcPct val="115000"/>
              </a:lnSpc>
              <a:spcBef>
                <a:spcPts val="1600"/>
              </a:spcBef>
              <a:spcAft>
                <a:spcPts val="0"/>
              </a:spcAft>
              <a:buClr>
                <a:schemeClr val="accent4"/>
              </a:buClr>
              <a:buSzPts val="1200"/>
              <a:buFont typeface="Signika Negative Light"/>
              <a:buChar char="○"/>
              <a:defRPr b="0" i="0" sz="1200" u="none" cap="none" strike="noStrike">
                <a:solidFill>
                  <a:schemeClr val="accent4"/>
                </a:solidFill>
                <a:latin typeface="Signika Negative Light"/>
                <a:ea typeface="Signika Negative Light"/>
                <a:cs typeface="Signika Negative Light"/>
                <a:sym typeface="Signika Negative Light"/>
              </a:defRPr>
            </a:lvl5pPr>
            <a:lvl6pPr indent="-304800" lvl="5" marL="2743200" marR="0" rtl="0" algn="l">
              <a:lnSpc>
                <a:spcPct val="115000"/>
              </a:lnSpc>
              <a:spcBef>
                <a:spcPts val="1600"/>
              </a:spcBef>
              <a:spcAft>
                <a:spcPts val="0"/>
              </a:spcAft>
              <a:buClr>
                <a:schemeClr val="accent4"/>
              </a:buClr>
              <a:buSzPts val="1200"/>
              <a:buFont typeface="Signika Negative Light"/>
              <a:buChar char="■"/>
              <a:defRPr b="0" i="0" sz="1200" u="none" cap="none" strike="noStrike">
                <a:solidFill>
                  <a:schemeClr val="accent4"/>
                </a:solidFill>
                <a:latin typeface="Signika Negative Light"/>
                <a:ea typeface="Signika Negative Light"/>
                <a:cs typeface="Signika Negative Light"/>
                <a:sym typeface="Signika Negative Light"/>
              </a:defRPr>
            </a:lvl6pPr>
            <a:lvl7pPr indent="-304800" lvl="6" marL="3200400" marR="0" rtl="0" algn="l">
              <a:lnSpc>
                <a:spcPct val="115000"/>
              </a:lnSpc>
              <a:spcBef>
                <a:spcPts val="1600"/>
              </a:spcBef>
              <a:spcAft>
                <a:spcPts val="0"/>
              </a:spcAft>
              <a:buClr>
                <a:schemeClr val="accent4"/>
              </a:buClr>
              <a:buSzPts val="1200"/>
              <a:buFont typeface="Signika Negative Light"/>
              <a:buChar char="●"/>
              <a:defRPr b="0" i="0" sz="1200" u="none" cap="none" strike="noStrike">
                <a:solidFill>
                  <a:schemeClr val="accent4"/>
                </a:solidFill>
                <a:latin typeface="Signika Negative Light"/>
                <a:ea typeface="Signika Negative Light"/>
                <a:cs typeface="Signika Negative Light"/>
                <a:sym typeface="Signika Negative Light"/>
              </a:defRPr>
            </a:lvl7pPr>
            <a:lvl8pPr indent="-304800" lvl="7" marL="3657600" marR="0" rtl="0" algn="l">
              <a:lnSpc>
                <a:spcPct val="115000"/>
              </a:lnSpc>
              <a:spcBef>
                <a:spcPts val="1600"/>
              </a:spcBef>
              <a:spcAft>
                <a:spcPts val="0"/>
              </a:spcAft>
              <a:buClr>
                <a:schemeClr val="accent4"/>
              </a:buClr>
              <a:buSzPts val="1200"/>
              <a:buFont typeface="Signika Negative Light"/>
              <a:buChar char="○"/>
              <a:defRPr b="0" i="0" sz="1200" u="none" cap="none" strike="noStrike">
                <a:solidFill>
                  <a:schemeClr val="accent4"/>
                </a:solidFill>
                <a:latin typeface="Signika Negative Light"/>
                <a:ea typeface="Signika Negative Light"/>
                <a:cs typeface="Signika Negative Light"/>
                <a:sym typeface="Signika Negative Light"/>
              </a:defRPr>
            </a:lvl8pPr>
            <a:lvl9pPr indent="-304800" lvl="8" marL="4114800" marR="0" rtl="0" algn="l">
              <a:lnSpc>
                <a:spcPct val="115000"/>
              </a:lnSpc>
              <a:spcBef>
                <a:spcPts val="1600"/>
              </a:spcBef>
              <a:spcAft>
                <a:spcPts val="1600"/>
              </a:spcAft>
              <a:buClr>
                <a:schemeClr val="accent4"/>
              </a:buClr>
              <a:buSzPts val="1200"/>
              <a:buFont typeface="Signika Negative Light"/>
              <a:buChar char="■"/>
              <a:defRPr b="0" i="0" sz="1200" u="none" cap="none" strike="noStrike">
                <a:solidFill>
                  <a:schemeClr val="accent4"/>
                </a:solidFill>
                <a:latin typeface="Signika Negative Light"/>
                <a:ea typeface="Signika Negative Light"/>
                <a:cs typeface="Signika Negative Light"/>
                <a:sym typeface="Signika Negative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blast.ncbi.nlm.nih.gov/Blast.cgi" TargetMode="External"/><Relationship Id="rId4" Type="http://schemas.openxmlformats.org/officeDocument/2006/relationships/hyperlink" Target="https://blast.ncbi.nlm.nih.gov/Blast.cgi" TargetMode="External"/><Relationship Id="rId11" Type="http://schemas.openxmlformats.org/officeDocument/2006/relationships/hyperlink" Target="https://www.frontiersin.org/articles/10.3389/fmars.2020.573635/full" TargetMode="External"/><Relationship Id="rId10" Type="http://schemas.openxmlformats.org/officeDocument/2006/relationships/hyperlink" Target="https://www.nature.com/articles/s41392-020-00311-7/figures/1" TargetMode="External"/><Relationship Id="rId12" Type="http://schemas.openxmlformats.org/officeDocument/2006/relationships/hyperlink" Target="https://www.nature.com/articles/s42003-019-0543-y#Fig3" TargetMode="External"/><Relationship Id="rId9" Type="http://schemas.openxmlformats.org/officeDocument/2006/relationships/hyperlink" Target="https://pubmed.ncbi.nlm.nih.gov/34248980/" TargetMode="External"/><Relationship Id="rId5" Type="http://schemas.openxmlformats.org/officeDocument/2006/relationships/hyperlink" Target="https://www.ncbi.nlm.nih.gov/search/all/?term=aiptasia+pallida+%5Blongevity+genes%5D" TargetMode="External"/><Relationship Id="rId6" Type="http://schemas.openxmlformats.org/officeDocument/2006/relationships/hyperlink" Target="https://www.ncbi.nlm.nih.gov/search/all/?term=aiptasia+pallida+%5Blongevity+genes%5D" TargetMode="External"/><Relationship Id="rId7" Type="http://schemas.openxmlformats.org/officeDocument/2006/relationships/hyperlink" Target="https://blast.ncbi.nlm.nih.gov/Blast.cgi#alnHdr_1776945216" TargetMode="External"/><Relationship Id="rId8" Type="http://schemas.openxmlformats.org/officeDocument/2006/relationships/hyperlink" Target="https://blast.ncbi.nlm.nih.gov/Blast.cgi#alnHdr_1776945216" TargetMode="External"/></Relationships>
</file>

<file path=ppt/slides/_rels/slide15.xml.rels><?xml version="1.0" encoding="UTF-8" standalone="yes"?><Relationships xmlns="http://schemas.openxmlformats.org/package/2006/relationships"><Relationship Id="rId20" Type="http://schemas.openxmlformats.org/officeDocument/2006/relationships/image" Target="../media/image14.png"/><Relationship Id="rId11" Type="http://schemas.openxmlformats.org/officeDocument/2006/relationships/hyperlink" Target="https://pubmed.ncbi.nlm.nih.gov/34248980/" TargetMode="External"/><Relationship Id="rId10" Type="http://schemas.openxmlformats.org/officeDocument/2006/relationships/hyperlink" Target="https://blast.ncbi.nlm.nih.gov/Blast.cgi#alnHdr_1776945216" TargetMode="External"/><Relationship Id="rId21" Type="http://schemas.openxmlformats.org/officeDocument/2006/relationships/image" Target="../media/image1.jpg"/><Relationship Id="rId13" Type="http://schemas.openxmlformats.org/officeDocument/2006/relationships/hyperlink" Target="https://www.frontiersin.org/articles/10.3389/fmars.2020.573635/full" TargetMode="External"/><Relationship Id="rId12" Type="http://schemas.openxmlformats.org/officeDocument/2006/relationships/hyperlink" Target="https://www.nature.com/articles/s41392-020-00311-7/figures/1"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9.png"/><Relationship Id="rId9" Type="http://schemas.openxmlformats.org/officeDocument/2006/relationships/hyperlink" Target="https://blast.ncbi.nlm.nih.gov/Blast.cgi#alnHdr_1776945216" TargetMode="External"/><Relationship Id="rId15" Type="http://schemas.openxmlformats.org/officeDocument/2006/relationships/image" Target="../media/image10.png"/><Relationship Id="rId14" Type="http://schemas.openxmlformats.org/officeDocument/2006/relationships/hyperlink" Target="https://www.nature.com/articles/s42003-019-0543-y#Fig3" TargetMode="External"/><Relationship Id="rId17" Type="http://schemas.openxmlformats.org/officeDocument/2006/relationships/image" Target="../media/image12.png"/><Relationship Id="rId16" Type="http://schemas.openxmlformats.org/officeDocument/2006/relationships/image" Target="../media/image13.png"/><Relationship Id="rId5" Type="http://schemas.openxmlformats.org/officeDocument/2006/relationships/hyperlink" Target="https://blast.ncbi.nlm.nih.gov/Blast.cgi" TargetMode="External"/><Relationship Id="rId19" Type="http://schemas.openxmlformats.org/officeDocument/2006/relationships/image" Target="../media/image15.png"/><Relationship Id="rId6" Type="http://schemas.openxmlformats.org/officeDocument/2006/relationships/hyperlink" Target="https://blast.ncbi.nlm.nih.gov/Blast.cgi" TargetMode="External"/><Relationship Id="rId18" Type="http://schemas.openxmlformats.org/officeDocument/2006/relationships/image" Target="../media/image11.png"/><Relationship Id="rId7" Type="http://schemas.openxmlformats.org/officeDocument/2006/relationships/hyperlink" Target="https://www.ncbi.nlm.nih.gov/search/all/?term=aiptasia+pallida+%5Blongevity+genes%5D" TargetMode="External"/><Relationship Id="rId8" Type="http://schemas.openxmlformats.org/officeDocument/2006/relationships/hyperlink" Target="https://www.ncbi.nlm.nih.gov/search/all/?term=aiptasia+pallida+%5Blongevity+genes%5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6"/>
          <p:cNvSpPr txBox="1"/>
          <p:nvPr>
            <p:ph type="ctrTitle"/>
          </p:nvPr>
        </p:nvSpPr>
        <p:spPr>
          <a:xfrm>
            <a:off x="937200" y="572425"/>
            <a:ext cx="7269600" cy="3903900"/>
          </a:xfrm>
          <a:prstGeom prst="rect">
            <a:avLst/>
          </a:prstGeom>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t/>
            </a:r>
            <a:endParaRPr b="0" sz="1500">
              <a:solidFill>
                <a:srgbClr val="92CCD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b="0" sz="1500">
              <a:solidFill>
                <a:srgbClr val="92CCD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b="0" sz="1500">
              <a:solidFill>
                <a:srgbClr val="92CCD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b="0" sz="1500">
              <a:solidFill>
                <a:srgbClr val="92CCD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b="0" sz="1500">
              <a:solidFill>
                <a:srgbClr val="92CCD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b="0" sz="1500">
              <a:solidFill>
                <a:srgbClr val="92CCD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b="0" sz="1500">
              <a:solidFill>
                <a:srgbClr val="92CCD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b="0" sz="1500">
              <a:solidFill>
                <a:srgbClr val="92CCD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b="0" sz="1500">
              <a:solidFill>
                <a:srgbClr val="92CCD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b="0" sz="1200">
              <a:solidFill>
                <a:srgbClr val="1155C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Clr>
                <a:schemeClr val="dk1"/>
              </a:buClr>
              <a:buSzPts val="1100"/>
              <a:buFont typeface="Arial"/>
              <a:buNone/>
            </a:pPr>
            <a:r>
              <a:rPr b="0" lang="en" sz="1200">
                <a:solidFill>
                  <a:srgbClr val="1155CC"/>
                </a:solidFill>
                <a:highlight>
                  <a:srgbClr val="FFFFFF"/>
                </a:highlight>
                <a:latin typeface="Times New Roman"/>
                <a:ea typeface="Times New Roman"/>
                <a:cs typeface="Times New Roman"/>
                <a:sym typeface="Times New Roman"/>
              </a:rPr>
              <a:t>Student: Natalie Vazquez Beales, Wilmington University</a:t>
            </a:r>
            <a:endParaRPr b="0" sz="1200">
              <a:solidFill>
                <a:srgbClr val="1155C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Clr>
                <a:schemeClr val="dk1"/>
              </a:buClr>
              <a:buSzPts val="1100"/>
              <a:buFont typeface="Arial"/>
              <a:buNone/>
            </a:pPr>
            <a:r>
              <a:rPr b="0" lang="en" sz="1200">
                <a:solidFill>
                  <a:srgbClr val="1155CC"/>
                </a:solidFill>
                <a:highlight>
                  <a:srgbClr val="FFFFFF"/>
                </a:highlight>
                <a:latin typeface="Times New Roman"/>
                <a:ea typeface="Times New Roman"/>
                <a:cs typeface="Times New Roman"/>
                <a:sym typeface="Times New Roman"/>
              </a:rPr>
              <a:t>			 nvazquez002@my.wilmu.edu</a:t>
            </a:r>
            <a:endParaRPr b="0" sz="1200">
              <a:solidFill>
                <a:srgbClr val="1155C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Clr>
                <a:schemeClr val="dk1"/>
              </a:buClr>
              <a:buSzPts val="1100"/>
              <a:buFont typeface="Arial"/>
              <a:buNone/>
            </a:pPr>
            <a:r>
              <a:rPr b="0" lang="en" sz="1200">
                <a:solidFill>
                  <a:srgbClr val="1155CC"/>
                </a:solidFill>
                <a:highlight>
                  <a:srgbClr val="FFFFFF"/>
                </a:highlight>
                <a:latin typeface="Times New Roman"/>
                <a:ea typeface="Times New Roman"/>
                <a:cs typeface="Times New Roman"/>
                <a:sym typeface="Times New Roman"/>
              </a:rPr>
              <a:t>Mentor: 	Milton Muldrow Jr., Ph.D., Wilmington University</a:t>
            </a:r>
            <a:endParaRPr b="0" sz="1200">
              <a:solidFill>
                <a:srgbClr val="1155C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Clr>
                <a:schemeClr val="dk1"/>
              </a:buClr>
              <a:buSzPts val="1100"/>
              <a:buFont typeface="Arial"/>
              <a:buNone/>
            </a:pPr>
            <a:r>
              <a:rPr b="0" lang="en" sz="1200">
                <a:solidFill>
                  <a:srgbClr val="1155CC"/>
                </a:solidFill>
                <a:highlight>
                  <a:srgbClr val="FFFFFF"/>
                </a:highlight>
                <a:latin typeface="Times New Roman"/>
                <a:ea typeface="Times New Roman"/>
                <a:cs typeface="Times New Roman"/>
                <a:sym typeface="Times New Roman"/>
              </a:rPr>
              <a:t>			 milton.x.muldrow@wilmu.edu</a:t>
            </a:r>
            <a:endParaRPr b="0" sz="1200">
              <a:solidFill>
                <a:srgbClr val="1155CC"/>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Clr>
                <a:schemeClr val="dk1"/>
              </a:buClr>
              <a:buSzPts val="1100"/>
              <a:buFont typeface="Arial"/>
              <a:buNone/>
            </a:pPr>
            <a:r>
              <a:rPr b="0" lang="en" sz="1200">
                <a:solidFill>
                  <a:srgbClr val="1155CC"/>
                </a:solidFill>
                <a:highlight>
                  <a:srgbClr val="FFFFFF"/>
                </a:highlight>
                <a:latin typeface="Times New Roman"/>
                <a:ea typeface="Times New Roman"/>
                <a:cs typeface="Times New Roman"/>
                <a:sym typeface="Times New Roman"/>
              </a:rPr>
              <a:t>Researcher:  Milton Muldrow Jr., Ph.D.</a:t>
            </a:r>
            <a:endParaRPr b="0" sz="1200">
              <a:solidFill>
                <a:srgbClr val="1155CC"/>
              </a:solidFill>
              <a:highlight>
                <a:srgbClr val="FFFFFF"/>
              </a:highlight>
              <a:latin typeface="Times New Roman"/>
              <a:ea typeface="Times New Roman"/>
              <a:cs typeface="Times New Roman"/>
              <a:sym typeface="Times New Roman"/>
            </a:endParaRPr>
          </a:p>
          <a:p>
            <a:pPr indent="0" lvl="0" marL="0" rtl="0" algn="ctr">
              <a:spcBef>
                <a:spcPts val="0"/>
              </a:spcBef>
              <a:spcAft>
                <a:spcPts val="0"/>
              </a:spcAft>
              <a:buNone/>
            </a:pPr>
            <a:r>
              <a:t/>
            </a:r>
            <a:endParaRPr/>
          </a:p>
        </p:txBody>
      </p:sp>
      <p:sp>
        <p:nvSpPr>
          <p:cNvPr id="34" name="Google Shape;34;p6"/>
          <p:cNvSpPr txBox="1"/>
          <p:nvPr/>
        </p:nvSpPr>
        <p:spPr>
          <a:xfrm>
            <a:off x="1171500" y="1325400"/>
            <a:ext cx="6801000" cy="683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377"/>
              <a:buFont typeface="Calibri"/>
              <a:buNone/>
            </a:pPr>
            <a:r>
              <a:rPr b="1" lang="en" sz="1800" u="sng">
                <a:solidFill>
                  <a:schemeClr val="dk1"/>
                </a:solidFill>
                <a:latin typeface="Times New Roman"/>
                <a:ea typeface="Times New Roman"/>
                <a:cs typeface="Times New Roman"/>
                <a:sym typeface="Times New Roman"/>
              </a:rPr>
              <a:t>KNOWING </a:t>
            </a:r>
            <a:r>
              <a:rPr b="1" i="1" lang="en" sz="1800" u="sng">
                <a:solidFill>
                  <a:schemeClr val="dk1"/>
                </a:solidFill>
                <a:latin typeface="Times New Roman"/>
                <a:ea typeface="Times New Roman"/>
                <a:cs typeface="Times New Roman"/>
                <a:sym typeface="Times New Roman"/>
              </a:rPr>
              <a:t>AIPTASIA PALLIDA </a:t>
            </a:r>
            <a:r>
              <a:rPr b="1" lang="en" sz="1800" u="sng">
                <a:solidFill>
                  <a:schemeClr val="dk1"/>
                </a:solidFill>
                <a:latin typeface="Times New Roman"/>
                <a:ea typeface="Times New Roman"/>
                <a:cs typeface="Times New Roman"/>
                <a:sym typeface="Times New Roman"/>
              </a:rPr>
              <a:t>SIRTUINS GENE CONNECTIONS TO CORAL BLEACHING</a:t>
            </a:r>
            <a:endParaRPr sz="3600" u="sng">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ph type="ctrTitle"/>
          </p:nvPr>
        </p:nvSpPr>
        <p:spPr>
          <a:xfrm>
            <a:off x="937200" y="298675"/>
            <a:ext cx="7269600" cy="46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t>Multiple Sequence Alignment view for Sirtuin 5 Aiptasia vs Human</a:t>
            </a:r>
            <a:endParaRPr sz="2300"/>
          </a:p>
        </p:txBody>
      </p:sp>
      <p:pic>
        <p:nvPicPr>
          <p:cNvPr id="93" name="Google Shape;93;p15"/>
          <p:cNvPicPr preferRelativeResize="0"/>
          <p:nvPr/>
        </p:nvPicPr>
        <p:blipFill>
          <a:blip r:embed="rId3">
            <a:alphaModFix/>
          </a:blip>
          <a:stretch>
            <a:fillRect/>
          </a:stretch>
        </p:blipFill>
        <p:spPr>
          <a:xfrm>
            <a:off x="284400" y="935125"/>
            <a:ext cx="8575211" cy="4073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ph type="ctrTitle"/>
          </p:nvPr>
        </p:nvSpPr>
        <p:spPr>
          <a:xfrm>
            <a:off x="937200" y="360475"/>
            <a:ext cx="7269600" cy="73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t>Sirtuin 1 Comparison in between Acropora Millepora, Aiptasia and Human</a:t>
            </a:r>
            <a:endParaRPr sz="2300"/>
          </a:p>
        </p:txBody>
      </p:sp>
      <p:pic>
        <p:nvPicPr>
          <p:cNvPr id="99" name="Google Shape;99;p16"/>
          <p:cNvPicPr preferRelativeResize="0"/>
          <p:nvPr/>
        </p:nvPicPr>
        <p:blipFill>
          <a:blip r:embed="rId3">
            <a:alphaModFix/>
          </a:blip>
          <a:stretch>
            <a:fillRect/>
          </a:stretch>
        </p:blipFill>
        <p:spPr>
          <a:xfrm>
            <a:off x="1514000" y="1166050"/>
            <a:ext cx="6208375" cy="3745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ctrTitle"/>
          </p:nvPr>
        </p:nvSpPr>
        <p:spPr>
          <a:xfrm>
            <a:off x="937200" y="360475"/>
            <a:ext cx="7269600" cy="73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latin typeface="Times New Roman"/>
                <a:ea typeface="Times New Roman"/>
                <a:cs typeface="Times New Roman"/>
                <a:sym typeface="Times New Roman"/>
              </a:rPr>
              <a:t>What we accomplished</a:t>
            </a:r>
            <a:endParaRPr sz="2300">
              <a:latin typeface="Times New Roman"/>
              <a:ea typeface="Times New Roman"/>
              <a:cs typeface="Times New Roman"/>
              <a:sym typeface="Times New Roman"/>
            </a:endParaRPr>
          </a:p>
        </p:txBody>
      </p:sp>
      <p:sp>
        <p:nvSpPr>
          <p:cNvPr id="105" name="Google Shape;105;p17"/>
          <p:cNvSpPr txBox="1"/>
          <p:nvPr/>
        </p:nvSpPr>
        <p:spPr>
          <a:xfrm>
            <a:off x="1360650" y="1324650"/>
            <a:ext cx="6486600" cy="11436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20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We can determine that there’s a lot of similarities in the Query Cover between Aipatasia and human sirtuins, is that they may overlap in their metabolic functions. These functions of gene maintenance and metabolism may influence bleaching.</a:t>
            </a:r>
            <a:endParaRPr>
              <a:latin typeface="Signika Negative Light"/>
              <a:ea typeface="Signika Negative Light"/>
              <a:cs typeface="Signika Negative Light"/>
              <a:sym typeface="Signika Negative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ctrTitle"/>
          </p:nvPr>
        </p:nvSpPr>
        <p:spPr>
          <a:xfrm>
            <a:off x="937200" y="360475"/>
            <a:ext cx="7269600" cy="73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t>Lessons Learned:</a:t>
            </a:r>
            <a:endParaRPr sz="2300"/>
          </a:p>
        </p:txBody>
      </p:sp>
      <p:sp>
        <p:nvSpPr>
          <p:cNvPr id="111" name="Google Shape;111;p18"/>
          <p:cNvSpPr txBox="1"/>
          <p:nvPr/>
        </p:nvSpPr>
        <p:spPr>
          <a:xfrm>
            <a:off x="1379700" y="1381800"/>
            <a:ext cx="6372300" cy="160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Char char="-"/>
            </a:pPr>
            <a:r>
              <a:rPr lang="en">
                <a:latin typeface="Times New Roman"/>
                <a:ea typeface="Times New Roman"/>
                <a:cs typeface="Times New Roman"/>
                <a:sym typeface="Times New Roman"/>
              </a:rPr>
              <a:t>We were able to access and interpret the bioinformatic data collected, when comparing the sequences.</a:t>
            </a:r>
            <a:endParaRPr>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Char char="-"/>
            </a:pPr>
            <a:r>
              <a:rPr lang="en">
                <a:latin typeface="Times New Roman"/>
                <a:ea typeface="Times New Roman"/>
                <a:cs typeface="Times New Roman"/>
                <a:sym typeface="Times New Roman"/>
              </a:rPr>
              <a:t>We were able to analyze Sirtuins proteins and transcripts. </a:t>
            </a:r>
            <a:endParaRPr>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Char char="-"/>
            </a:pPr>
            <a:r>
              <a:rPr lang="en">
                <a:latin typeface="Times New Roman"/>
                <a:ea typeface="Times New Roman"/>
                <a:cs typeface="Times New Roman"/>
                <a:sym typeface="Times New Roman"/>
              </a:rPr>
              <a:t>We still have to analyze the genetic implication of </a:t>
            </a:r>
            <a:r>
              <a:rPr lang="en">
                <a:latin typeface="Times New Roman"/>
                <a:ea typeface="Times New Roman"/>
                <a:cs typeface="Times New Roman"/>
                <a:sym typeface="Times New Roman"/>
              </a:rPr>
              <a:t>what</a:t>
            </a:r>
            <a:r>
              <a:rPr lang="en">
                <a:latin typeface="Times New Roman"/>
                <a:ea typeface="Times New Roman"/>
                <a:cs typeface="Times New Roman"/>
                <a:sym typeface="Times New Roman"/>
              </a:rPr>
              <a:t> actually triggers the stress. Meaning to have a comparison of a coral before and after the stress.</a:t>
            </a:r>
            <a:endParaRPr>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ctrTitle"/>
          </p:nvPr>
        </p:nvSpPr>
        <p:spPr>
          <a:xfrm>
            <a:off x="913825" y="228600"/>
            <a:ext cx="7269600" cy="50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t>References:</a:t>
            </a:r>
            <a:endParaRPr sz="2300"/>
          </a:p>
        </p:txBody>
      </p:sp>
      <p:sp>
        <p:nvSpPr>
          <p:cNvPr id="117" name="Google Shape;117;p19"/>
          <p:cNvSpPr txBox="1"/>
          <p:nvPr/>
        </p:nvSpPr>
        <p:spPr>
          <a:xfrm>
            <a:off x="371875" y="885600"/>
            <a:ext cx="8353500" cy="38589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U.S. National Library of Medicine. (n.d.). Blast: Basic local alignment search tool. National Center for Biotechnology Information. Retrieved March 18, 2022, from</a:t>
            </a:r>
            <a:r>
              <a:rPr lang="en" sz="1100">
                <a:solidFill>
                  <a:schemeClr val="dk1"/>
                </a:solidFill>
                <a:uFill>
                  <a:noFill/>
                </a:uFill>
                <a:latin typeface="Times New Roman"/>
                <a:ea typeface="Times New Roman"/>
                <a:cs typeface="Times New Roman"/>
                <a:sym typeface="Times New Roman"/>
                <a:hlinkClick r:id="rId3">
                  <a:extLst>
                    <a:ext uri="{A12FA001-AC4F-418D-AE19-62706E023703}">
                      <ahyp:hlinkClr val="tx"/>
                    </a:ext>
                  </a:extLst>
                </a:hlinkClick>
              </a:rPr>
              <a:t> </a:t>
            </a:r>
            <a:r>
              <a:rPr lang="en" sz="1100" u="sng">
                <a:solidFill>
                  <a:schemeClr val="accent5"/>
                </a:solidFill>
                <a:latin typeface="Times New Roman"/>
                <a:ea typeface="Times New Roman"/>
                <a:cs typeface="Times New Roman"/>
                <a:sym typeface="Times New Roman"/>
                <a:hlinkClick r:id="rId4">
                  <a:extLst>
                    <a:ext uri="{A12FA001-AC4F-418D-AE19-62706E023703}">
                      <ahyp:hlinkClr val="tx"/>
                    </a:ext>
                  </a:extLst>
                </a:hlinkClick>
              </a:rPr>
              <a:t>https://blast.ncbi.nlm.nih.gov/Blast.cgi</a:t>
            </a:r>
            <a:endParaRPr sz="1100" u="sng">
              <a:solidFill>
                <a:schemeClr val="accent5"/>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Stephen F. Altschul, Thomas L. Madden, Alejandro A. Schäffer, Jinghui Zhang, Zheng Zhang, Webb Miller, and David J. Lipman (1997), "Gapped BLAST and PSI-BLAST: a new generation of protein database search programs", Nucleic Acids Res. 25:3389-3402.</a:t>
            </a:r>
            <a:endParaRPr sz="1100">
              <a:solidFill>
                <a:schemeClr val="dk1"/>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Developing the anemone Aiptasia as a tractable model for cnidarian-dinoflagellate symbiosis: the transcriptome of aposymbiotic A. pallida.Lehnert EM, et al. BMC Genomics, 2012 Jun 22. PMID 22726260, Free PMC Article</a:t>
            </a:r>
            <a:endParaRPr sz="1100">
              <a:solidFill>
                <a:schemeClr val="dk1"/>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U.S. National Library of Medicine. (n.d.). Search: Aiptasia pallida [longevity genes] - NLM. National Center for Biotechnology Information. Retrieved February 22, 2022, from</a:t>
            </a:r>
            <a:r>
              <a:rPr lang="en" sz="1100">
                <a:solidFill>
                  <a:schemeClr val="dk1"/>
                </a:solidFill>
                <a:uFill>
                  <a:noFill/>
                </a:uFill>
                <a:latin typeface="Times New Roman"/>
                <a:ea typeface="Times New Roman"/>
                <a:cs typeface="Times New Roman"/>
                <a:sym typeface="Times New Roman"/>
                <a:hlinkClick r:id="rId5">
                  <a:extLst>
                    <a:ext uri="{A12FA001-AC4F-418D-AE19-62706E023703}">
                      <ahyp:hlinkClr val="tx"/>
                    </a:ext>
                  </a:extLst>
                </a:hlinkClick>
              </a:rPr>
              <a:t> </a:t>
            </a:r>
            <a:r>
              <a:rPr lang="en" sz="1100" u="sng">
                <a:solidFill>
                  <a:schemeClr val="accent5"/>
                </a:solidFill>
                <a:latin typeface="Times New Roman"/>
                <a:ea typeface="Times New Roman"/>
                <a:cs typeface="Times New Roman"/>
                <a:sym typeface="Times New Roman"/>
                <a:hlinkClick r:id="rId6">
                  <a:extLst>
                    <a:ext uri="{A12FA001-AC4F-418D-AE19-62706E023703}">
                      <ahyp:hlinkClr val="tx"/>
                    </a:ext>
                  </a:extLst>
                </a:hlinkClick>
              </a:rPr>
              <a:t>https://www.ncbi.nlm.nih.gov/search/all/?term=aiptasia+pallida+%5Blongevity+genes%5D</a:t>
            </a:r>
            <a:endParaRPr sz="1100" u="sng">
              <a:solidFill>
                <a:schemeClr val="accent5"/>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U.S. National Library of Medicine. (n.d.). Blast: Basic local alignment search tool. National Center for Biotechnology Information. Retrieved March 19, 2022, from</a:t>
            </a:r>
            <a:r>
              <a:rPr lang="en" sz="1100">
                <a:solidFill>
                  <a:schemeClr val="dk1"/>
                </a:solidFill>
                <a:uFill>
                  <a:noFill/>
                </a:uFill>
                <a:latin typeface="Times New Roman"/>
                <a:ea typeface="Times New Roman"/>
                <a:cs typeface="Times New Roman"/>
                <a:sym typeface="Times New Roman"/>
                <a:hlinkClick r:id="rId7">
                  <a:extLst>
                    <a:ext uri="{A12FA001-AC4F-418D-AE19-62706E023703}">
                      <ahyp:hlinkClr val="tx"/>
                    </a:ext>
                  </a:extLst>
                </a:hlinkClick>
              </a:rPr>
              <a:t> </a:t>
            </a:r>
            <a:r>
              <a:rPr lang="en" sz="1100" u="sng">
                <a:solidFill>
                  <a:schemeClr val="accent5"/>
                </a:solidFill>
                <a:latin typeface="Times New Roman"/>
                <a:ea typeface="Times New Roman"/>
                <a:cs typeface="Times New Roman"/>
                <a:sym typeface="Times New Roman"/>
                <a:hlinkClick r:id="rId8">
                  <a:extLst>
                    <a:ext uri="{A12FA001-AC4F-418D-AE19-62706E023703}">
                      <ahyp:hlinkClr val="tx"/>
                    </a:ext>
                  </a:extLst>
                </a:hlinkClick>
              </a:rPr>
              <a:t>https://blast.ncbi.nlm.nih.gov/Blast.cgi#alnHdr_1776945216</a:t>
            </a:r>
            <a:endParaRPr sz="1100" u="sng">
              <a:solidFill>
                <a:schemeClr val="accent5"/>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LD;, E. M. A. D. B. A. M. (n.d.). </a:t>
            </a:r>
            <a:r>
              <a:rPr i="1" lang="en" sz="1100">
                <a:solidFill>
                  <a:schemeClr val="dk1"/>
                </a:solidFill>
                <a:latin typeface="Times New Roman"/>
                <a:ea typeface="Times New Roman"/>
                <a:cs typeface="Times New Roman"/>
                <a:sym typeface="Times New Roman"/>
              </a:rPr>
              <a:t>Cnidarian pattern recognition Receptor Repertoires reflect Both Phylogeny and life history traits</a:t>
            </a:r>
            <a:r>
              <a:rPr lang="en" sz="1100">
                <a:solidFill>
                  <a:schemeClr val="dk1"/>
                </a:solidFill>
                <a:latin typeface="Times New Roman"/>
                <a:ea typeface="Times New Roman"/>
                <a:cs typeface="Times New Roman"/>
                <a:sym typeface="Times New Roman"/>
              </a:rPr>
              <a:t>. Frontiers in immunology. </a:t>
            </a:r>
            <a:r>
              <a:rPr lang="en" sz="1100" u="sng">
                <a:solidFill>
                  <a:srgbClr val="1155CC"/>
                </a:solidFill>
                <a:latin typeface="Times New Roman"/>
                <a:ea typeface="Times New Roman"/>
                <a:cs typeface="Times New Roman"/>
                <a:sym typeface="Times New Roman"/>
                <a:hlinkClick r:id="rId9">
                  <a:extLst>
                    <a:ext uri="{A12FA001-AC4F-418D-AE19-62706E023703}">
                      <ahyp:hlinkClr val="tx"/>
                    </a:ext>
                  </a:extLst>
                </a:hlinkClick>
              </a:rPr>
              <a:t>https://pubmed.ncbi.nlm.nih.gov/34248980/</a:t>
            </a:r>
            <a:r>
              <a:rPr lang="en" sz="1100">
                <a:solidFill>
                  <a:schemeClr val="dk1"/>
                </a:solidFill>
                <a:latin typeface="Times New Roman"/>
                <a:ea typeface="Times New Roman"/>
                <a:cs typeface="Times New Roman"/>
                <a:sym typeface="Times New Roman"/>
              </a:rPr>
              <a:t>.</a:t>
            </a:r>
            <a:endParaRPr sz="1100">
              <a:solidFill>
                <a:schemeClr val="dk1"/>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Nature Publishing Group. (n.d.). Nature news. </a:t>
            </a:r>
            <a:r>
              <a:rPr lang="en" sz="1100" u="sng">
                <a:solidFill>
                  <a:srgbClr val="1155CC"/>
                </a:solidFill>
                <a:latin typeface="Times New Roman"/>
                <a:ea typeface="Times New Roman"/>
                <a:cs typeface="Times New Roman"/>
                <a:sym typeface="Times New Roman"/>
                <a:hlinkClick r:id="rId10">
                  <a:extLst>
                    <a:ext uri="{A12FA001-AC4F-418D-AE19-62706E023703}">
                      <ahyp:hlinkClr val="tx"/>
                    </a:ext>
                  </a:extLst>
                </a:hlinkClick>
              </a:rPr>
              <a:t>https://www.nature.com/articles/s41392-020-00311-7/figures/1</a:t>
            </a:r>
            <a:endParaRPr sz="1100">
              <a:solidFill>
                <a:schemeClr val="dk1"/>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Randle, J. L., Cárdenas, A., Gegner, H. M., Ziegler, M., &amp; Voolstra, C. R. (1AD, January 1). </a:t>
            </a:r>
            <a:r>
              <a:rPr i="1" lang="en" sz="1100">
                <a:solidFill>
                  <a:schemeClr val="dk1"/>
                </a:solidFill>
                <a:latin typeface="Times New Roman"/>
                <a:ea typeface="Times New Roman"/>
                <a:cs typeface="Times New Roman"/>
                <a:sym typeface="Times New Roman"/>
              </a:rPr>
              <a:t>Salinity-conveyed thermotolerance in the coral model aiptasia is accompanied by distinct changes of the bacterial microbiome</a:t>
            </a:r>
            <a:r>
              <a:rPr lang="en" sz="1100">
                <a:solidFill>
                  <a:schemeClr val="dk1"/>
                </a:solidFill>
                <a:latin typeface="Times New Roman"/>
                <a:ea typeface="Times New Roman"/>
                <a:cs typeface="Times New Roman"/>
                <a:sym typeface="Times New Roman"/>
              </a:rPr>
              <a:t>. Frontiers. </a:t>
            </a:r>
            <a:r>
              <a:rPr lang="en" sz="1100" u="sng">
                <a:solidFill>
                  <a:srgbClr val="1155CC"/>
                </a:solidFill>
                <a:latin typeface="Times New Roman"/>
                <a:ea typeface="Times New Roman"/>
                <a:cs typeface="Times New Roman"/>
                <a:sym typeface="Times New Roman"/>
                <a:hlinkClick r:id="rId11">
                  <a:extLst>
                    <a:ext uri="{A12FA001-AC4F-418D-AE19-62706E023703}">
                      <ahyp:hlinkClr val="tx"/>
                    </a:ext>
                  </a:extLst>
                </a:hlinkClick>
              </a:rPr>
              <a:t>https://www.frontiersin.org/articles/10.3389/fmars.2020.573635/full</a:t>
            </a:r>
            <a:r>
              <a:rPr lang="en" sz="1100">
                <a:solidFill>
                  <a:schemeClr val="dk1"/>
                </a:solidFill>
                <a:latin typeface="Times New Roman"/>
                <a:ea typeface="Times New Roman"/>
                <a:cs typeface="Times New Roman"/>
                <a:sym typeface="Times New Roman"/>
              </a:rPr>
              <a:t>.</a:t>
            </a:r>
            <a:endParaRPr sz="1100">
              <a:solidFill>
                <a:schemeClr val="dk1"/>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Weizman, E., &amp; Levy, O. (2019, August 2). </a:t>
            </a:r>
            <a:r>
              <a:rPr i="1" lang="en" sz="1100">
                <a:solidFill>
                  <a:schemeClr val="dk1"/>
                </a:solidFill>
                <a:latin typeface="Times New Roman"/>
                <a:ea typeface="Times New Roman"/>
                <a:cs typeface="Times New Roman"/>
                <a:sym typeface="Times New Roman"/>
              </a:rPr>
              <a:t>The role of Chromatin DYNAMICS under global warming response in the symbiotic Coral MODEL AIPTASIA</a:t>
            </a:r>
            <a:r>
              <a:rPr lang="en" sz="1100">
                <a:solidFill>
                  <a:schemeClr val="dk1"/>
                </a:solidFill>
                <a:latin typeface="Times New Roman"/>
                <a:ea typeface="Times New Roman"/>
                <a:cs typeface="Times New Roman"/>
                <a:sym typeface="Times New Roman"/>
              </a:rPr>
              <a:t>. Nature News. </a:t>
            </a:r>
            <a:r>
              <a:rPr lang="en" sz="1100" u="sng">
                <a:solidFill>
                  <a:srgbClr val="1155CC"/>
                </a:solidFill>
                <a:latin typeface="Times New Roman"/>
                <a:ea typeface="Times New Roman"/>
                <a:cs typeface="Times New Roman"/>
                <a:sym typeface="Times New Roman"/>
                <a:hlinkClick r:id="rId12">
                  <a:extLst>
                    <a:ext uri="{A12FA001-AC4F-418D-AE19-62706E023703}">
                      <ahyp:hlinkClr val="tx"/>
                    </a:ext>
                  </a:extLst>
                </a:hlinkClick>
              </a:rPr>
              <a:t>https://www.nature.com/articles/s42003-019-0543-y#Fig3</a:t>
            </a:r>
            <a:endParaRPr sz="11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21" name="Shape 121"/>
        <p:cNvGrpSpPr/>
        <p:nvPr/>
      </p:nvGrpSpPr>
      <p:grpSpPr>
        <a:xfrm>
          <a:off x="0" y="0"/>
          <a:ext cx="0" cy="0"/>
          <a:chOff x="0" y="0"/>
          <a:chExt cx="0" cy="0"/>
        </a:xfrm>
      </p:grpSpPr>
      <p:sp>
        <p:nvSpPr>
          <p:cNvPr id="122" name="Google Shape;122;p20"/>
          <p:cNvSpPr txBox="1"/>
          <p:nvPr/>
        </p:nvSpPr>
        <p:spPr>
          <a:xfrm>
            <a:off x="6080125" y="650675"/>
            <a:ext cx="2714700" cy="275100"/>
          </a:xfrm>
          <a:prstGeom prst="rect">
            <a:avLst/>
          </a:prstGeom>
          <a:noFill/>
          <a:ln>
            <a:noFill/>
          </a:ln>
        </p:spPr>
        <p:txBody>
          <a:bodyPr anchorCtr="0" anchor="t" bIns="8725" lIns="17450" spcFirstLastPara="1" rIns="17450" wrap="square" tIns="8725">
            <a:noAutofit/>
          </a:bodyPr>
          <a:lstStyle/>
          <a:p>
            <a:pPr indent="0" lvl="0" marL="0" marR="0" rtl="0" algn="l">
              <a:lnSpc>
                <a:spcPct val="90000"/>
              </a:lnSpc>
              <a:spcBef>
                <a:spcPts val="700"/>
              </a:spcBef>
              <a:spcAft>
                <a:spcPts val="0"/>
              </a:spcAft>
              <a:buClr>
                <a:schemeClr val="dk1"/>
              </a:buClr>
              <a:buSzPts val="1100"/>
              <a:buFont typeface="Arial"/>
              <a:buNone/>
            </a:pPr>
            <a:r>
              <a:rPr b="1" i="0" lang="en" sz="1100" u="none" cap="none" strike="noStrike">
                <a:solidFill>
                  <a:schemeClr val="dk1"/>
                </a:solidFill>
                <a:latin typeface="Arial Hebrew"/>
                <a:ea typeface="Arial Hebrew"/>
                <a:cs typeface="Arial Hebrew"/>
                <a:sym typeface="Arial Hebrew"/>
              </a:rPr>
              <a:t>Materials &amp; Methods:</a:t>
            </a:r>
            <a:endParaRPr sz="300"/>
          </a:p>
          <a:p>
            <a:pPr indent="0" lvl="0" marL="88900" marR="0" rtl="0" algn="ctr">
              <a:lnSpc>
                <a:spcPct val="90000"/>
              </a:lnSpc>
              <a:spcBef>
                <a:spcPts val="700"/>
              </a:spcBef>
              <a:spcAft>
                <a:spcPts val="0"/>
              </a:spcAft>
              <a:buClr>
                <a:schemeClr val="dk1"/>
              </a:buClr>
              <a:buSzPts val="1100"/>
              <a:buFont typeface="Arial"/>
              <a:buNone/>
            </a:pPr>
            <a:r>
              <a:t/>
            </a:r>
            <a:endParaRPr b="1" i="0" sz="1100" u="none" cap="none" strike="noStrike">
              <a:solidFill>
                <a:schemeClr val="dk1"/>
              </a:solidFill>
              <a:latin typeface="Arial Hebrew"/>
              <a:ea typeface="Arial Hebrew"/>
              <a:cs typeface="Arial Hebrew"/>
              <a:sym typeface="Arial Hebrew"/>
            </a:endParaRPr>
          </a:p>
          <a:p>
            <a:pPr indent="0" lvl="0" marL="0" marR="0" rtl="0" algn="l">
              <a:lnSpc>
                <a:spcPct val="90000"/>
              </a:lnSpc>
              <a:spcBef>
                <a:spcPts val="700"/>
              </a:spcBef>
              <a:spcAft>
                <a:spcPts val="0"/>
              </a:spcAft>
              <a:buClr>
                <a:schemeClr val="dk1"/>
              </a:buClr>
              <a:buSzPts val="1100"/>
              <a:buFont typeface="Arial"/>
              <a:buNone/>
            </a:pPr>
            <a:r>
              <a:t/>
            </a:r>
            <a:endParaRPr b="1" sz="1100">
              <a:solidFill>
                <a:schemeClr val="dk1"/>
              </a:solidFill>
              <a:latin typeface="Arial Hebrew"/>
              <a:ea typeface="Arial Hebrew"/>
              <a:cs typeface="Arial Hebrew"/>
              <a:sym typeface="Arial Hebrew"/>
            </a:endParaRPr>
          </a:p>
          <a:p>
            <a:pPr indent="0" lvl="0" marL="0" marR="0" rtl="0" algn="l">
              <a:lnSpc>
                <a:spcPct val="90000"/>
              </a:lnSpc>
              <a:spcBef>
                <a:spcPts val="700"/>
              </a:spcBef>
              <a:spcAft>
                <a:spcPts val="0"/>
              </a:spcAft>
              <a:buClr>
                <a:schemeClr val="dk1"/>
              </a:buClr>
              <a:buSzPts val="1100"/>
              <a:buFont typeface="Arial"/>
              <a:buNone/>
            </a:pPr>
            <a:r>
              <a:t/>
            </a:r>
            <a:endParaRPr b="1" sz="1100">
              <a:solidFill>
                <a:schemeClr val="dk1"/>
              </a:solidFill>
              <a:latin typeface="Arial Hebrew"/>
              <a:ea typeface="Arial Hebrew"/>
              <a:cs typeface="Arial Hebrew"/>
              <a:sym typeface="Arial Hebrew"/>
            </a:endParaRPr>
          </a:p>
          <a:p>
            <a:pPr indent="0" lvl="0" marL="0" marR="0" rtl="0" algn="l">
              <a:lnSpc>
                <a:spcPct val="90000"/>
              </a:lnSpc>
              <a:spcBef>
                <a:spcPts val="700"/>
              </a:spcBef>
              <a:spcAft>
                <a:spcPts val="0"/>
              </a:spcAft>
              <a:buClr>
                <a:schemeClr val="dk1"/>
              </a:buClr>
              <a:buSzPts val="1100"/>
              <a:buFont typeface="Arial"/>
              <a:buNone/>
            </a:pPr>
            <a:r>
              <a:t/>
            </a:r>
            <a:endParaRPr b="1" sz="1100">
              <a:solidFill>
                <a:schemeClr val="dk1"/>
              </a:solidFill>
              <a:latin typeface="Arial Hebrew"/>
              <a:ea typeface="Arial Hebrew"/>
              <a:cs typeface="Arial Hebrew"/>
              <a:sym typeface="Arial Hebrew"/>
            </a:endParaRPr>
          </a:p>
          <a:p>
            <a:pPr indent="0" lvl="0" marL="0" marR="0" rtl="0" algn="l">
              <a:lnSpc>
                <a:spcPct val="90000"/>
              </a:lnSpc>
              <a:spcBef>
                <a:spcPts val="700"/>
              </a:spcBef>
              <a:spcAft>
                <a:spcPts val="0"/>
              </a:spcAft>
              <a:buClr>
                <a:schemeClr val="dk1"/>
              </a:buClr>
              <a:buSzPts val="1100"/>
              <a:buFont typeface="Arial"/>
              <a:buNone/>
            </a:pPr>
            <a:r>
              <a:t/>
            </a:r>
            <a:endParaRPr b="1" sz="1100">
              <a:solidFill>
                <a:schemeClr val="dk1"/>
              </a:solidFill>
              <a:latin typeface="Arial Hebrew"/>
              <a:ea typeface="Arial Hebrew"/>
              <a:cs typeface="Arial Hebrew"/>
              <a:sym typeface="Arial Hebrew"/>
            </a:endParaRPr>
          </a:p>
          <a:p>
            <a:pPr indent="0" lvl="0" marL="0" marR="0" rtl="0" algn="l">
              <a:lnSpc>
                <a:spcPct val="90000"/>
              </a:lnSpc>
              <a:spcBef>
                <a:spcPts val="700"/>
              </a:spcBef>
              <a:spcAft>
                <a:spcPts val="0"/>
              </a:spcAft>
              <a:buClr>
                <a:schemeClr val="dk1"/>
              </a:buClr>
              <a:buSzPts val="1100"/>
              <a:buFont typeface="Arial"/>
              <a:buNone/>
            </a:pPr>
            <a:r>
              <a:t/>
            </a:r>
            <a:endParaRPr b="1" sz="1100">
              <a:solidFill>
                <a:schemeClr val="dk1"/>
              </a:solidFill>
              <a:latin typeface="Arial Hebrew"/>
              <a:ea typeface="Arial Hebrew"/>
              <a:cs typeface="Arial Hebrew"/>
              <a:sym typeface="Arial Hebrew"/>
            </a:endParaRPr>
          </a:p>
          <a:p>
            <a:pPr indent="0" lvl="0" marL="0" marR="0" rtl="0" algn="l">
              <a:lnSpc>
                <a:spcPct val="90000"/>
              </a:lnSpc>
              <a:spcBef>
                <a:spcPts val="700"/>
              </a:spcBef>
              <a:spcAft>
                <a:spcPts val="0"/>
              </a:spcAft>
              <a:buClr>
                <a:schemeClr val="dk1"/>
              </a:buClr>
              <a:buSzPts val="1100"/>
              <a:buFont typeface="Arial"/>
              <a:buNone/>
            </a:pPr>
            <a:r>
              <a:t/>
            </a:r>
            <a:endParaRPr b="1" sz="1100">
              <a:solidFill>
                <a:schemeClr val="dk1"/>
              </a:solidFill>
              <a:latin typeface="Arial Hebrew"/>
              <a:ea typeface="Arial Hebrew"/>
              <a:cs typeface="Arial Hebrew"/>
              <a:sym typeface="Arial Hebrew"/>
            </a:endParaRPr>
          </a:p>
          <a:p>
            <a:pPr indent="0" lvl="0" marL="0" marR="0" rtl="0" algn="l">
              <a:lnSpc>
                <a:spcPct val="90000"/>
              </a:lnSpc>
              <a:spcBef>
                <a:spcPts val="700"/>
              </a:spcBef>
              <a:spcAft>
                <a:spcPts val="0"/>
              </a:spcAft>
              <a:buClr>
                <a:schemeClr val="dk1"/>
              </a:buClr>
              <a:buSzPts val="1100"/>
              <a:buFont typeface="Arial"/>
              <a:buNone/>
            </a:pPr>
            <a:r>
              <a:rPr b="1" i="0" lang="en" sz="1100" u="none" cap="none" strike="noStrike">
                <a:solidFill>
                  <a:schemeClr val="dk1"/>
                </a:solidFill>
                <a:latin typeface="Arial Hebrew"/>
                <a:ea typeface="Arial Hebrew"/>
                <a:cs typeface="Arial Hebrew"/>
                <a:sym typeface="Arial Hebrew"/>
              </a:rPr>
              <a:t>Discussion:</a:t>
            </a:r>
            <a:endParaRPr sz="300"/>
          </a:p>
          <a:p>
            <a:pPr indent="0" lvl="0" marL="88900" marR="0" rtl="0" algn="ctr">
              <a:lnSpc>
                <a:spcPct val="90000"/>
              </a:lnSpc>
              <a:spcBef>
                <a:spcPts val="700"/>
              </a:spcBef>
              <a:spcAft>
                <a:spcPts val="0"/>
              </a:spcAft>
              <a:buClr>
                <a:schemeClr val="dk1"/>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88900" marR="0" rtl="0" algn="ctr">
              <a:lnSpc>
                <a:spcPct val="90000"/>
              </a:lnSpc>
              <a:spcBef>
                <a:spcPts val="700"/>
              </a:spcBef>
              <a:spcAft>
                <a:spcPts val="0"/>
              </a:spcAft>
              <a:buClr>
                <a:schemeClr val="dk1"/>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88900" marR="0" rtl="0" algn="ctr">
              <a:lnSpc>
                <a:spcPct val="90000"/>
              </a:lnSpc>
              <a:spcBef>
                <a:spcPts val="700"/>
              </a:spcBef>
              <a:spcAft>
                <a:spcPts val="0"/>
              </a:spcAft>
              <a:buClr>
                <a:schemeClr val="dk1"/>
              </a:buClr>
              <a:buSzPts val="600"/>
              <a:buFont typeface="Arial"/>
              <a:buNone/>
            </a:pPr>
            <a:r>
              <a:t/>
            </a:r>
            <a:endParaRPr b="0" i="0" sz="600" u="none" cap="none" strike="noStrike">
              <a:solidFill>
                <a:schemeClr val="dk1"/>
              </a:solidFill>
              <a:latin typeface="Calibri"/>
              <a:ea typeface="Calibri"/>
              <a:cs typeface="Calibri"/>
              <a:sym typeface="Calibri"/>
            </a:endParaRPr>
          </a:p>
          <a:p>
            <a:pPr indent="0" lvl="0" marL="88900" marR="0" rtl="0" algn="ctr">
              <a:lnSpc>
                <a:spcPct val="90000"/>
              </a:lnSpc>
              <a:spcBef>
                <a:spcPts val="700"/>
              </a:spcBef>
              <a:spcAft>
                <a:spcPts val="0"/>
              </a:spcAft>
              <a:buClr>
                <a:schemeClr val="dk1"/>
              </a:buClr>
              <a:buSzPts val="1100"/>
              <a:buFont typeface="Arial"/>
              <a:buNone/>
            </a:pPr>
            <a:r>
              <a:t/>
            </a:r>
            <a:endParaRPr b="1" i="0" sz="1100" u="none" cap="none" strike="noStrike">
              <a:solidFill>
                <a:schemeClr val="dk1"/>
              </a:solidFill>
              <a:latin typeface="Arial Hebrew"/>
              <a:ea typeface="Arial Hebrew"/>
              <a:cs typeface="Arial Hebrew"/>
              <a:sym typeface="Arial Hebrew"/>
            </a:endParaRPr>
          </a:p>
          <a:p>
            <a:pPr indent="0" lvl="0" marL="88900" marR="0" rtl="0" algn="ctr">
              <a:lnSpc>
                <a:spcPct val="90000"/>
              </a:lnSpc>
              <a:spcBef>
                <a:spcPts val="700"/>
              </a:spcBef>
              <a:spcAft>
                <a:spcPts val="0"/>
              </a:spcAft>
              <a:buClr>
                <a:schemeClr val="dk1"/>
              </a:buClr>
              <a:buSzPts val="1100"/>
              <a:buFont typeface="Arial"/>
              <a:buNone/>
            </a:pPr>
            <a:r>
              <a:t/>
            </a:r>
            <a:endParaRPr b="1" i="0" sz="1100" u="none" cap="none" strike="noStrike">
              <a:solidFill>
                <a:schemeClr val="dk1"/>
              </a:solidFill>
              <a:latin typeface="Arial Hebrew"/>
              <a:ea typeface="Arial Hebrew"/>
              <a:cs typeface="Arial Hebrew"/>
              <a:sym typeface="Arial Hebrew"/>
            </a:endParaRPr>
          </a:p>
          <a:p>
            <a:pPr indent="0" lvl="0" marL="88900" marR="0" rtl="0" algn="ctr">
              <a:lnSpc>
                <a:spcPct val="90000"/>
              </a:lnSpc>
              <a:spcBef>
                <a:spcPts val="700"/>
              </a:spcBef>
              <a:spcAft>
                <a:spcPts val="0"/>
              </a:spcAft>
              <a:buClr>
                <a:schemeClr val="dk1"/>
              </a:buClr>
              <a:buSzPts val="1100"/>
              <a:buFont typeface="Arial"/>
              <a:buNone/>
            </a:pPr>
            <a:r>
              <a:t/>
            </a:r>
            <a:endParaRPr b="1" i="0" sz="1100" u="none" cap="none" strike="noStrike">
              <a:solidFill>
                <a:schemeClr val="dk1"/>
              </a:solidFill>
              <a:latin typeface="Arial Hebrew"/>
              <a:ea typeface="Arial Hebrew"/>
              <a:cs typeface="Arial Hebrew"/>
              <a:sym typeface="Arial Hebrew"/>
            </a:endParaRPr>
          </a:p>
          <a:p>
            <a:pPr indent="0" lvl="0" marL="88900" marR="0" rtl="0" algn="ctr">
              <a:lnSpc>
                <a:spcPct val="90000"/>
              </a:lnSpc>
              <a:spcBef>
                <a:spcPts val="700"/>
              </a:spcBef>
              <a:spcAft>
                <a:spcPts val="0"/>
              </a:spcAft>
              <a:buClr>
                <a:schemeClr val="dk1"/>
              </a:buClr>
              <a:buSzPts val="1100"/>
              <a:buFont typeface="Arial"/>
              <a:buNone/>
            </a:pPr>
            <a:r>
              <a:t/>
            </a:r>
            <a:endParaRPr b="1" i="0" sz="1100" u="none" cap="none" strike="noStrike">
              <a:solidFill>
                <a:schemeClr val="dk1"/>
              </a:solidFill>
              <a:latin typeface="Arial Hebrew"/>
              <a:ea typeface="Arial Hebrew"/>
              <a:cs typeface="Arial Hebrew"/>
              <a:sym typeface="Arial Hebrew"/>
            </a:endParaRPr>
          </a:p>
          <a:p>
            <a:pPr indent="0" lvl="0" marL="88900" marR="0" rtl="0" algn="ctr">
              <a:lnSpc>
                <a:spcPct val="90000"/>
              </a:lnSpc>
              <a:spcBef>
                <a:spcPts val="700"/>
              </a:spcBef>
              <a:spcAft>
                <a:spcPts val="0"/>
              </a:spcAft>
              <a:buClr>
                <a:schemeClr val="dk1"/>
              </a:buClr>
              <a:buSzPts val="1100"/>
              <a:buFont typeface="Arial"/>
              <a:buNone/>
            </a:pPr>
            <a:r>
              <a:t/>
            </a:r>
            <a:endParaRPr b="1" i="0" sz="1100" u="none" cap="none" strike="noStrike">
              <a:solidFill>
                <a:schemeClr val="dk1"/>
              </a:solidFill>
              <a:latin typeface="Arial Hebrew"/>
              <a:ea typeface="Arial Hebrew"/>
              <a:cs typeface="Arial Hebrew"/>
              <a:sym typeface="Arial Hebrew"/>
            </a:endParaRPr>
          </a:p>
          <a:p>
            <a:pPr indent="0" lvl="0" marL="88900" marR="0" rtl="0" algn="ctr">
              <a:lnSpc>
                <a:spcPct val="90000"/>
              </a:lnSpc>
              <a:spcBef>
                <a:spcPts val="700"/>
              </a:spcBef>
              <a:spcAft>
                <a:spcPts val="0"/>
              </a:spcAft>
              <a:buClr>
                <a:schemeClr val="dk1"/>
              </a:buClr>
              <a:buSzPts val="1100"/>
              <a:buFont typeface="Arial"/>
              <a:buNone/>
            </a:pPr>
            <a:r>
              <a:t/>
            </a:r>
            <a:endParaRPr b="1" i="0" sz="1100" u="none" cap="none" strike="noStrike">
              <a:solidFill>
                <a:schemeClr val="dk1"/>
              </a:solidFill>
              <a:latin typeface="Arial Hebrew"/>
              <a:ea typeface="Arial Hebrew"/>
              <a:cs typeface="Arial Hebrew"/>
              <a:sym typeface="Arial Hebrew"/>
            </a:endParaRPr>
          </a:p>
          <a:p>
            <a:pPr indent="0" lvl="0" marL="88900" marR="0" rtl="0" algn="ctr">
              <a:lnSpc>
                <a:spcPct val="90000"/>
              </a:lnSpc>
              <a:spcBef>
                <a:spcPts val="700"/>
              </a:spcBef>
              <a:spcAft>
                <a:spcPts val="0"/>
              </a:spcAft>
              <a:buClr>
                <a:schemeClr val="dk1"/>
              </a:buClr>
              <a:buSzPts val="1100"/>
              <a:buFont typeface="Arial"/>
              <a:buNone/>
            </a:pPr>
            <a:r>
              <a:t/>
            </a:r>
            <a:endParaRPr b="1" i="0" sz="1100" u="none" cap="none" strike="noStrike">
              <a:solidFill>
                <a:schemeClr val="dk1"/>
              </a:solidFill>
              <a:latin typeface="Arial Hebrew"/>
              <a:ea typeface="Arial Hebrew"/>
              <a:cs typeface="Arial Hebrew"/>
              <a:sym typeface="Arial Hebrew"/>
            </a:endParaRPr>
          </a:p>
          <a:p>
            <a:pPr indent="0" lvl="0" marL="88900" marR="0" rtl="0" algn="ctr">
              <a:lnSpc>
                <a:spcPct val="90000"/>
              </a:lnSpc>
              <a:spcBef>
                <a:spcPts val="700"/>
              </a:spcBef>
              <a:spcAft>
                <a:spcPts val="0"/>
              </a:spcAft>
              <a:buClr>
                <a:schemeClr val="dk1"/>
              </a:buClr>
              <a:buSzPts val="1100"/>
              <a:buFont typeface="Arial"/>
              <a:buNone/>
            </a:pPr>
            <a:r>
              <a:t/>
            </a:r>
            <a:endParaRPr b="1" i="0" sz="1100" u="none" cap="none" strike="noStrike">
              <a:solidFill>
                <a:schemeClr val="dk1"/>
              </a:solidFill>
              <a:latin typeface="Arial Hebrew"/>
              <a:ea typeface="Arial Hebrew"/>
              <a:cs typeface="Arial Hebrew"/>
              <a:sym typeface="Arial Hebrew"/>
            </a:endParaRPr>
          </a:p>
          <a:p>
            <a:pPr indent="0" lvl="0" marL="88900" marR="0" rtl="0" algn="ctr">
              <a:lnSpc>
                <a:spcPct val="90000"/>
              </a:lnSpc>
              <a:spcBef>
                <a:spcPts val="700"/>
              </a:spcBef>
              <a:spcAft>
                <a:spcPts val="0"/>
              </a:spcAft>
              <a:buClr>
                <a:schemeClr val="dk1"/>
              </a:buClr>
              <a:buSzPts val="1100"/>
              <a:buFont typeface="Arial"/>
              <a:buNone/>
            </a:pPr>
            <a:r>
              <a:t/>
            </a:r>
            <a:endParaRPr b="1" i="0" sz="1100" u="none" cap="none" strike="noStrike">
              <a:solidFill>
                <a:schemeClr val="dk1"/>
              </a:solidFill>
              <a:latin typeface="Arial Hebrew"/>
              <a:ea typeface="Arial Hebrew"/>
              <a:cs typeface="Arial Hebrew"/>
              <a:sym typeface="Arial Hebrew"/>
            </a:endParaRPr>
          </a:p>
        </p:txBody>
      </p:sp>
      <p:sp>
        <p:nvSpPr>
          <p:cNvPr id="123" name="Google Shape;123;p20"/>
          <p:cNvSpPr txBox="1"/>
          <p:nvPr>
            <p:ph type="ctrTitle"/>
          </p:nvPr>
        </p:nvSpPr>
        <p:spPr>
          <a:xfrm>
            <a:off x="682650" y="-130000"/>
            <a:ext cx="8254200" cy="1055700"/>
          </a:xfrm>
          <a:prstGeom prst="rect">
            <a:avLst/>
          </a:prstGeom>
          <a:noFill/>
          <a:ln>
            <a:noFill/>
          </a:ln>
        </p:spPr>
        <p:txBody>
          <a:bodyPr anchorCtr="0" anchor="ctr" bIns="8725" lIns="17450" spcFirstLastPara="1" rIns="17450" wrap="square" tIns="8725">
            <a:normAutofit/>
          </a:bodyPr>
          <a:lstStyle/>
          <a:p>
            <a:pPr indent="0" lvl="0" marL="0" rtl="0" algn="ctr">
              <a:lnSpc>
                <a:spcPct val="90000"/>
              </a:lnSpc>
              <a:spcBef>
                <a:spcPts val="0"/>
              </a:spcBef>
              <a:spcAft>
                <a:spcPts val="0"/>
              </a:spcAft>
              <a:buClr>
                <a:schemeClr val="dk1"/>
              </a:buClr>
              <a:buSzPts val="1377"/>
              <a:buFont typeface="Calibri"/>
              <a:buNone/>
            </a:pPr>
            <a:r>
              <a:rPr lang="en" sz="1200">
                <a:solidFill>
                  <a:srgbClr val="000000"/>
                </a:solidFill>
                <a:latin typeface="Times New Roman"/>
                <a:ea typeface="Times New Roman"/>
                <a:cs typeface="Times New Roman"/>
                <a:sym typeface="Times New Roman"/>
              </a:rPr>
              <a:t>KNOWING </a:t>
            </a:r>
            <a:r>
              <a:rPr i="1" lang="en" sz="1200">
                <a:solidFill>
                  <a:srgbClr val="000000"/>
                </a:solidFill>
                <a:latin typeface="Times New Roman"/>
                <a:ea typeface="Times New Roman"/>
                <a:cs typeface="Times New Roman"/>
                <a:sym typeface="Times New Roman"/>
              </a:rPr>
              <a:t>AIPTASIA PALLIDA </a:t>
            </a:r>
            <a:r>
              <a:rPr lang="en" sz="1200">
                <a:solidFill>
                  <a:srgbClr val="000000"/>
                </a:solidFill>
                <a:latin typeface="Times New Roman"/>
                <a:ea typeface="Times New Roman"/>
                <a:cs typeface="Times New Roman"/>
                <a:sym typeface="Times New Roman"/>
              </a:rPr>
              <a:t>SIRTUINS GENE CONNECTIONS TO CORAL BLEACHING</a:t>
            </a:r>
            <a:br>
              <a:rPr lang="en" sz="1200">
                <a:solidFill>
                  <a:srgbClr val="000000"/>
                </a:solidFill>
                <a:latin typeface="Times New Roman"/>
                <a:ea typeface="Times New Roman"/>
                <a:cs typeface="Times New Roman"/>
                <a:sym typeface="Times New Roman"/>
              </a:rPr>
            </a:br>
            <a:r>
              <a:rPr lang="en" sz="1197">
                <a:solidFill>
                  <a:srgbClr val="000000"/>
                </a:solidFill>
                <a:latin typeface="Times New Roman"/>
                <a:ea typeface="Times New Roman"/>
                <a:cs typeface="Times New Roman"/>
                <a:sym typeface="Times New Roman"/>
              </a:rPr>
              <a:t> </a:t>
            </a:r>
            <a:r>
              <a:rPr lang="en" sz="550">
                <a:solidFill>
                  <a:srgbClr val="000000"/>
                </a:solidFill>
                <a:latin typeface="Times New Roman"/>
                <a:ea typeface="Times New Roman"/>
                <a:cs typeface="Times New Roman"/>
                <a:sym typeface="Times New Roman"/>
              </a:rPr>
              <a:t>Presented by Natalie Vazquez Beales under the Supervision of Milton Muldrow Jr., Ph.D. Environmental Science &amp; Policy Chair</a:t>
            </a:r>
            <a:br>
              <a:rPr lang="en" sz="801">
                <a:solidFill>
                  <a:srgbClr val="000000"/>
                </a:solidFill>
                <a:latin typeface="Times New Roman"/>
                <a:ea typeface="Times New Roman"/>
                <a:cs typeface="Times New Roman"/>
                <a:sym typeface="Times New Roman"/>
              </a:rPr>
            </a:br>
            <a:endParaRPr sz="801">
              <a:solidFill>
                <a:srgbClr val="000000"/>
              </a:solidFill>
              <a:latin typeface="Times New Roman"/>
              <a:ea typeface="Times New Roman"/>
              <a:cs typeface="Times New Roman"/>
              <a:sym typeface="Times New Roman"/>
            </a:endParaRPr>
          </a:p>
        </p:txBody>
      </p:sp>
      <p:sp>
        <p:nvSpPr>
          <p:cNvPr id="124" name="Google Shape;124;p20"/>
          <p:cNvSpPr txBox="1"/>
          <p:nvPr>
            <p:ph idx="1" type="subTitle"/>
          </p:nvPr>
        </p:nvSpPr>
        <p:spPr>
          <a:xfrm>
            <a:off x="206379" y="483575"/>
            <a:ext cx="2841600" cy="3969900"/>
          </a:xfrm>
          <a:prstGeom prst="rect">
            <a:avLst/>
          </a:prstGeom>
          <a:solidFill>
            <a:srgbClr val="FFE599"/>
          </a:solidFill>
          <a:ln>
            <a:noFill/>
          </a:ln>
        </p:spPr>
        <p:txBody>
          <a:bodyPr anchorCtr="0" anchor="t" bIns="8725" lIns="17450" spcFirstLastPara="1" rIns="17450" wrap="square" tIns="8725">
            <a:noAutofit/>
          </a:bodyPr>
          <a:lstStyle/>
          <a:p>
            <a:pPr indent="0" lvl="0" marL="0" rtl="0" algn="l">
              <a:lnSpc>
                <a:spcPct val="90000"/>
              </a:lnSpc>
              <a:spcBef>
                <a:spcPts val="700"/>
              </a:spcBef>
              <a:spcAft>
                <a:spcPts val="0"/>
              </a:spcAft>
              <a:buClr>
                <a:schemeClr val="dk1"/>
              </a:buClr>
              <a:buSzPts val="1100"/>
              <a:buNone/>
            </a:pPr>
            <a:r>
              <a:t/>
            </a:r>
            <a:endParaRPr b="1" sz="1100">
              <a:latin typeface="Arial Hebrew"/>
              <a:ea typeface="Arial Hebrew"/>
              <a:cs typeface="Arial Hebrew"/>
              <a:sym typeface="Arial Hebrew"/>
            </a:endParaRPr>
          </a:p>
          <a:p>
            <a:pPr indent="0" lvl="0" marL="0" rtl="0" algn="l">
              <a:lnSpc>
                <a:spcPct val="90000"/>
              </a:lnSpc>
              <a:spcBef>
                <a:spcPts val="700"/>
              </a:spcBef>
              <a:spcAft>
                <a:spcPts val="0"/>
              </a:spcAft>
              <a:buClr>
                <a:schemeClr val="dk1"/>
              </a:buClr>
              <a:buSzPts val="1100"/>
              <a:buNone/>
            </a:pPr>
            <a:r>
              <a:rPr b="1" lang="en" sz="1100">
                <a:latin typeface="Arial Hebrew"/>
                <a:ea typeface="Arial Hebrew"/>
                <a:cs typeface="Arial Hebrew"/>
                <a:sym typeface="Arial Hebrew"/>
              </a:rPr>
              <a:t>  </a:t>
            </a:r>
            <a:r>
              <a:rPr b="1" lang="en" sz="1100">
                <a:solidFill>
                  <a:srgbClr val="000000"/>
                </a:solidFill>
                <a:latin typeface="Times New Roman"/>
                <a:ea typeface="Times New Roman"/>
                <a:cs typeface="Times New Roman"/>
                <a:sym typeface="Times New Roman"/>
              </a:rPr>
              <a:t>Abstract:</a:t>
            </a:r>
            <a:endParaRPr sz="600">
              <a:solidFill>
                <a:srgbClr val="000000"/>
              </a:solidFill>
              <a:latin typeface="Times New Roman"/>
              <a:ea typeface="Times New Roman"/>
              <a:cs typeface="Times New Roman"/>
              <a:sym typeface="Times New Roman"/>
            </a:endParaRPr>
          </a:p>
          <a:p>
            <a:pPr indent="0" lvl="0" marL="88900" rtl="0" algn="l">
              <a:lnSpc>
                <a:spcPct val="90000"/>
              </a:lnSpc>
              <a:spcBef>
                <a:spcPts val="700"/>
              </a:spcBef>
              <a:spcAft>
                <a:spcPts val="0"/>
              </a:spcAft>
              <a:buClr>
                <a:schemeClr val="dk1"/>
              </a:buClr>
              <a:buSzPts val="1100"/>
              <a:buNone/>
            </a:pPr>
            <a:r>
              <a:rPr lang="en" sz="700">
                <a:solidFill>
                  <a:schemeClr val="dk1"/>
                </a:solidFill>
                <a:highlight>
                  <a:srgbClr val="FFE599"/>
                </a:highlight>
                <a:latin typeface="Times New Roman"/>
                <a:ea typeface="Times New Roman"/>
                <a:cs typeface="Times New Roman"/>
                <a:sym typeface="Times New Roman"/>
              </a:rPr>
              <a:t>With the understanding of this experimentation, we hope to find re-generating sequences, to genetically modify corals. Hoping that we can restore coral reefs starting in the Florida Keys. We must discover the connections of Sirtuin genes, proteins and transcripts to have better knowledge on how metabolic reactions occur in between the symbiotic relationship of the coral and dinoflagellate. The experimentation and research of new mechanisms to protect against coral bleaching is with the use of </a:t>
            </a:r>
            <a:r>
              <a:rPr i="1" lang="en" sz="700">
                <a:solidFill>
                  <a:schemeClr val="dk1"/>
                </a:solidFill>
                <a:highlight>
                  <a:srgbClr val="FFE599"/>
                </a:highlight>
                <a:latin typeface="Times New Roman"/>
                <a:ea typeface="Times New Roman"/>
                <a:cs typeface="Times New Roman"/>
                <a:sym typeface="Times New Roman"/>
              </a:rPr>
              <a:t>Aiptasia Pallida</a:t>
            </a:r>
            <a:r>
              <a:rPr lang="en" sz="700">
                <a:solidFill>
                  <a:schemeClr val="dk1"/>
                </a:solidFill>
                <a:highlight>
                  <a:srgbClr val="FFE599"/>
                </a:highlight>
                <a:latin typeface="Times New Roman"/>
                <a:ea typeface="Times New Roman"/>
                <a:cs typeface="Times New Roman"/>
                <a:sym typeface="Times New Roman"/>
              </a:rPr>
              <a:t> as our model organism. With the utilization of the National Center for Biotechnology Information (NCBI) library of medicine, Student from Wilmington University of Delaware, will be collecting sirtuin genes data sequences which are NAD+ dependent.</a:t>
            </a:r>
            <a:endParaRPr sz="600">
              <a:solidFill>
                <a:schemeClr val="dk1"/>
              </a:solidFill>
              <a:highlight>
                <a:srgbClr val="FFE599"/>
              </a:highlight>
            </a:endParaRPr>
          </a:p>
          <a:p>
            <a:pPr indent="0" lvl="0" marL="0" rtl="0" algn="l">
              <a:lnSpc>
                <a:spcPct val="100000"/>
              </a:lnSpc>
              <a:spcBef>
                <a:spcPts val="0"/>
              </a:spcBef>
              <a:spcAft>
                <a:spcPts val="0"/>
              </a:spcAft>
              <a:buClr>
                <a:schemeClr val="dk1"/>
              </a:buClr>
              <a:buSzPts val="1100"/>
              <a:buFont typeface="Arial"/>
              <a:buNone/>
            </a:pPr>
            <a:r>
              <a:t/>
            </a:r>
            <a:endParaRPr sz="800">
              <a:solidFill>
                <a:srgbClr val="000000"/>
              </a:solidFill>
              <a:latin typeface="Times New Roman"/>
              <a:ea typeface="Times New Roman"/>
              <a:cs typeface="Times New Roman"/>
              <a:sym typeface="Times New Roman"/>
            </a:endParaRPr>
          </a:p>
          <a:p>
            <a:pPr indent="0" lvl="0" marL="88900" rtl="0" algn="l">
              <a:lnSpc>
                <a:spcPct val="90000"/>
              </a:lnSpc>
              <a:spcBef>
                <a:spcPts val="700"/>
              </a:spcBef>
              <a:spcAft>
                <a:spcPts val="0"/>
              </a:spcAft>
              <a:buClr>
                <a:srgbClr val="000000"/>
              </a:buClr>
              <a:buSzPts val="1100"/>
              <a:buFont typeface="Arial"/>
              <a:buNone/>
            </a:pPr>
            <a:r>
              <a:t/>
            </a:r>
            <a:endParaRPr b="1" sz="1100">
              <a:solidFill>
                <a:srgbClr val="000000"/>
              </a:solidFill>
              <a:latin typeface="Arial Hebrew"/>
              <a:ea typeface="Arial Hebrew"/>
              <a:cs typeface="Arial Hebrew"/>
              <a:sym typeface="Arial Hebrew"/>
            </a:endParaRPr>
          </a:p>
          <a:p>
            <a:pPr indent="0" lvl="0" marL="88900" rtl="0" algn="l">
              <a:lnSpc>
                <a:spcPct val="90000"/>
              </a:lnSpc>
              <a:spcBef>
                <a:spcPts val="700"/>
              </a:spcBef>
              <a:spcAft>
                <a:spcPts val="0"/>
              </a:spcAft>
              <a:buClr>
                <a:srgbClr val="000000"/>
              </a:buClr>
              <a:buSzPts val="1100"/>
              <a:buFont typeface="Arial"/>
              <a:buNone/>
            </a:pPr>
            <a:r>
              <a:t/>
            </a:r>
            <a:endParaRPr b="1" sz="1100">
              <a:solidFill>
                <a:srgbClr val="000000"/>
              </a:solidFill>
              <a:latin typeface="Arial Hebrew"/>
              <a:ea typeface="Arial Hebrew"/>
              <a:cs typeface="Arial Hebrew"/>
              <a:sym typeface="Arial Hebrew"/>
            </a:endParaRPr>
          </a:p>
          <a:p>
            <a:pPr indent="0" lvl="0" marL="88900" rtl="0" algn="l">
              <a:lnSpc>
                <a:spcPct val="90000"/>
              </a:lnSpc>
              <a:spcBef>
                <a:spcPts val="700"/>
              </a:spcBef>
              <a:spcAft>
                <a:spcPts val="0"/>
              </a:spcAft>
              <a:buClr>
                <a:srgbClr val="000000"/>
              </a:buClr>
              <a:buSzPts val="1100"/>
              <a:buFont typeface="Arial"/>
              <a:buNone/>
            </a:pPr>
            <a:r>
              <a:t/>
            </a:r>
            <a:endParaRPr b="1" sz="1100">
              <a:solidFill>
                <a:srgbClr val="000000"/>
              </a:solidFill>
              <a:latin typeface="Arial Hebrew"/>
              <a:ea typeface="Arial Hebrew"/>
              <a:cs typeface="Arial Hebrew"/>
              <a:sym typeface="Arial Hebrew"/>
            </a:endParaRPr>
          </a:p>
          <a:p>
            <a:pPr indent="0" lvl="0" marL="88900" rtl="0" algn="l">
              <a:lnSpc>
                <a:spcPct val="90000"/>
              </a:lnSpc>
              <a:spcBef>
                <a:spcPts val="700"/>
              </a:spcBef>
              <a:spcAft>
                <a:spcPts val="0"/>
              </a:spcAft>
              <a:buClr>
                <a:srgbClr val="000000"/>
              </a:buClr>
              <a:buSzPts val="1100"/>
              <a:buFont typeface="Arial"/>
              <a:buNone/>
            </a:pPr>
            <a:r>
              <a:rPr b="1" lang="en" sz="1100">
                <a:solidFill>
                  <a:srgbClr val="000000"/>
                </a:solidFill>
                <a:latin typeface="Arial Hebrew"/>
                <a:ea typeface="Arial Hebrew"/>
                <a:cs typeface="Arial Hebrew"/>
                <a:sym typeface="Arial Hebrew"/>
              </a:rPr>
              <a:t>Introduction:</a:t>
            </a:r>
            <a:endParaRPr b="1" sz="1100">
              <a:solidFill>
                <a:srgbClr val="000000"/>
              </a:solidFill>
              <a:latin typeface="Arial Hebrew"/>
              <a:ea typeface="Arial Hebrew"/>
              <a:cs typeface="Arial Hebrew"/>
              <a:sym typeface="Arial Hebrew"/>
            </a:endParaRPr>
          </a:p>
          <a:p>
            <a:pPr indent="0" lvl="0" marL="88900" rtl="0" algn="l">
              <a:lnSpc>
                <a:spcPct val="90000"/>
              </a:lnSpc>
              <a:spcBef>
                <a:spcPts val="700"/>
              </a:spcBef>
              <a:spcAft>
                <a:spcPts val="0"/>
              </a:spcAft>
              <a:buClr>
                <a:srgbClr val="000000"/>
              </a:buClr>
              <a:buSzPts val="1100"/>
              <a:buFont typeface="Arial"/>
              <a:buNone/>
            </a:pPr>
            <a:r>
              <a:rPr lang="en" sz="800">
                <a:solidFill>
                  <a:schemeClr val="dk1"/>
                </a:solidFill>
                <a:latin typeface="Times New Roman"/>
                <a:ea typeface="Times New Roman"/>
                <a:cs typeface="Times New Roman"/>
                <a:sym typeface="Times New Roman"/>
              </a:rPr>
              <a:t>Coral reefs are underwater structures formed by colonial marine invertebrate skeletons; they are the home to over one million species and each individual coral is called a “polyp”.Within them resides a dinoflagellate (an algae) it offers nutrients like glucose, oxygen and fixed carbon by photosynthesis using NAD+. The endosymbiosis is with a photosynthetic dinoflagellate algae from the Symbiodiniaceae family. Our mechanism of study is </a:t>
            </a:r>
            <a:r>
              <a:rPr i="1" lang="en" sz="800">
                <a:solidFill>
                  <a:schemeClr val="dk1"/>
                </a:solidFill>
                <a:latin typeface="Times New Roman"/>
                <a:ea typeface="Times New Roman"/>
                <a:cs typeface="Times New Roman"/>
                <a:sym typeface="Times New Roman"/>
              </a:rPr>
              <a:t>Aiptasia Pallida</a:t>
            </a:r>
            <a:r>
              <a:rPr lang="en" sz="800">
                <a:solidFill>
                  <a:schemeClr val="dk1"/>
                </a:solidFill>
                <a:latin typeface="Times New Roman"/>
                <a:ea typeface="Times New Roman"/>
                <a:cs typeface="Times New Roman"/>
                <a:sym typeface="Times New Roman"/>
              </a:rPr>
              <a:t> due to its symbiotic relations and </a:t>
            </a:r>
            <a:r>
              <a:rPr lang="en" sz="800">
                <a:solidFill>
                  <a:srgbClr val="222222"/>
                </a:solidFill>
                <a:highlight>
                  <a:srgbClr val="FFE599"/>
                </a:highlight>
                <a:latin typeface="Times New Roman"/>
                <a:ea typeface="Times New Roman"/>
                <a:cs typeface="Times New Roman"/>
                <a:sym typeface="Times New Roman"/>
              </a:rPr>
              <a:t> </a:t>
            </a:r>
            <a:r>
              <a:rPr lang="en" sz="800">
                <a:solidFill>
                  <a:schemeClr val="dk1"/>
                </a:solidFill>
                <a:highlight>
                  <a:srgbClr val="FFE599"/>
                </a:highlight>
                <a:latin typeface="Times New Roman"/>
                <a:ea typeface="Times New Roman"/>
                <a:cs typeface="Times New Roman"/>
                <a:sym typeface="Times New Roman"/>
              </a:rPr>
              <a:t>is homogeneous to</a:t>
            </a:r>
            <a:r>
              <a:rPr lang="en" sz="800">
                <a:solidFill>
                  <a:srgbClr val="222222"/>
                </a:solidFill>
                <a:highlight>
                  <a:srgbClr val="FFE599"/>
                </a:highlight>
                <a:latin typeface="Times New Roman"/>
                <a:ea typeface="Times New Roman"/>
                <a:cs typeface="Times New Roman"/>
                <a:sym typeface="Times New Roman"/>
              </a:rPr>
              <a:t> </a:t>
            </a:r>
            <a:r>
              <a:rPr lang="en" sz="800">
                <a:solidFill>
                  <a:schemeClr val="dk1"/>
                </a:solidFill>
                <a:highlight>
                  <a:srgbClr val="FFE599"/>
                </a:highlight>
                <a:latin typeface="Times New Roman"/>
                <a:ea typeface="Times New Roman"/>
                <a:cs typeface="Times New Roman"/>
                <a:sym typeface="Times New Roman"/>
              </a:rPr>
              <a:t>other corals</a:t>
            </a:r>
            <a:r>
              <a:rPr lang="en" sz="800">
                <a:solidFill>
                  <a:schemeClr val="dk1"/>
                </a:solidFill>
                <a:latin typeface="Times New Roman"/>
                <a:ea typeface="Times New Roman"/>
                <a:cs typeface="Times New Roman"/>
                <a:sym typeface="Times New Roman"/>
              </a:rPr>
              <a:t>. </a:t>
            </a:r>
            <a:r>
              <a:rPr lang="en" sz="800">
                <a:solidFill>
                  <a:schemeClr val="dk1"/>
                </a:solidFill>
                <a:latin typeface="Times New Roman"/>
                <a:ea typeface="Times New Roman"/>
                <a:cs typeface="Times New Roman"/>
                <a:sym typeface="Times New Roman"/>
              </a:rPr>
              <a:t>Coral bleaching is our major </a:t>
            </a:r>
            <a:r>
              <a:rPr lang="en" sz="800">
                <a:solidFill>
                  <a:schemeClr val="dk1"/>
                </a:solidFill>
                <a:latin typeface="Times New Roman"/>
                <a:ea typeface="Times New Roman"/>
                <a:cs typeface="Times New Roman"/>
                <a:sym typeface="Times New Roman"/>
              </a:rPr>
              <a:t>concern. </a:t>
            </a:r>
            <a:r>
              <a:rPr lang="en" sz="800">
                <a:solidFill>
                  <a:schemeClr val="dk1"/>
                </a:solidFill>
                <a:latin typeface="Times New Roman"/>
                <a:ea typeface="Times New Roman"/>
                <a:cs typeface="Times New Roman"/>
                <a:sym typeface="Times New Roman"/>
              </a:rPr>
              <a:t>It is nothing but the absence of the symbiont dinoflagellate caused by stress due to extreme temperature changes and most of its food source.</a:t>
            </a:r>
            <a:endParaRPr sz="800">
              <a:latin typeface="Times New Roman"/>
              <a:ea typeface="Times New Roman"/>
              <a:cs typeface="Times New Roman"/>
              <a:sym typeface="Times New Roman"/>
            </a:endParaRPr>
          </a:p>
          <a:p>
            <a:pPr indent="0" lvl="0" marL="88900" rtl="0" algn="l">
              <a:lnSpc>
                <a:spcPct val="90000"/>
              </a:lnSpc>
              <a:spcBef>
                <a:spcPts val="700"/>
              </a:spcBef>
              <a:spcAft>
                <a:spcPts val="0"/>
              </a:spcAft>
              <a:buClr>
                <a:schemeClr val="dk1"/>
              </a:buClr>
              <a:buSzPts val="500"/>
              <a:buNone/>
            </a:pPr>
            <a:r>
              <a:t/>
            </a:r>
            <a:endParaRPr sz="500"/>
          </a:p>
        </p:txBody>
      </p:sp>
      <p:sp>
        <p:nvSpPr>
          <p:cNvPr id="125" name="Google Shape;125;p20"/>
          <p:cNvSpPr txBox="1"/>
          <p:nvPr/>
        </p:nvSpPr>
        <p:spPr>
          <a:xfrm>
            <a:off x="3175000" y="541025"/>
            <a:ext cx="2714700" cy="2069100"/>
          </a:xfrm>
          <a:prstGeom prst="rect">
            <a:avLst/>
          </a:prstGeom>
          <a:noFill/>
          <a:ln>
            <a:noFill/>
          </a:ln>
        </p:spPr>
        <p:txBody>
          <a:bodyPr anchorCtr="0" anchor="t" bIns="8725" lIns="17450" spcFirstLastPara="1" rIns="17450" wrap="square" tIns="8725">
            <a:noAutofit/>
          </a:bodyPr>
          <a:lstStyle/>
          <a:p>
            <a:pPr indent="0" lvl="0" marL="88900" marR="0" rtl="0" algn="ctr">
              <a:lnSpc>
                <a:spcPct val="90000"/>
              </a:lnSpc>
              <a:spcBef>
                <a:spcPts val="0"/>
              </a:spcBef>
              <a:spcAft>
                <a:spcPts val="0"/>
              </a:spcAft>
              <a:buClr>
                <a:schemeClr val="dk1"/>
              </a:buClr>
              <a:buSzPts val="200"/>
              <a:buFont typeface="Arial"/>
              <a:buNone/>
            </a:pPr>
            <a:r>
              <a:t/>
            </a:r>
            <a:endParaRPr b="0" i="0" sz="200" u="none" cap="none" strike="noStrike">
              <a:latin typeface="Calibri"/>
              <a:ea typeface="Calibri"/>
              <a:cs typeface="Calibri"/>
              <a:sym typeface="Calibri"/>
            </a:endParaRPr>
          </a:p>
          <a:p>
            <a:pPr indent="0" lvl="0" marL="88900" marR="0" rtl="0" algn="l">
              <a:lnSpc>
                <a:spcPct val="90000"/>
              </a:lnSpc>
              <a:spcBef>
                <a:spcPts val="700"/>
              </a:spcBef>
              <a:spcAft>
                <a:spcPts val="0"/>
              </a:spcAft>
              <a:buClr>
                <a:srgbClr val="000000"/>
              </a:buClr>
              <a:buSzPts val="1100"/>
              <a:buFont typeface="Arial"/>
              <a:buNone/>
            </a:pPr>
            <a:r>
              <a:rPr b="1" i="0" lang="en" sz="1000" u="none" cap="none" strike="noStrike">
                <a:latin typeface="Times New Roman"/>
                <a:ea typeface="Times New Roman"/>
                <a:cs typeface="Times New Roman"/>
                <a:sym typeface="Times New Roman"/>
              </a:rPr>
              <a:t>Goals:</a:t>
            </a:r>
            <a:endParaRPr sz="600">
              <a:latin typeface="Times New Roman"/>
              <a:ea typeface="Times New Roman"/>
              <a:cs typeface="Times New Roman"/>
              <a:sym typeface="Times New Roman"/>
            </a:endParaRPr>
          </a:p>
          <a:p>
            <a:pPr indent="-69850" lvl="0" marL="63500" marR="0" rtl="0" algn="l">
              <a:lnSpc>
                <a:spcPct val="90000"/>
              </a:lnSpc>
              <a:spcBef>
                <a:spcPts val="0"/>
              </a:spcBef>
              <a:spcAft>
                <a:spcPts val="0"/>
              </a:spcAft>
              <a:buSzPts val="700"/>
              <a:buFont typeface="Times New Roman"/>
              <a:buAutoNum type="arabicParenR"/>
            </a:pPr>
            <a:r>
              <a:rPr lang="en" sz="700">
                <a:latin typeface="Times New Roman"/>
                <a:ea typeface="Times New Roman"/>
                <a:cs typeface="Times New Roman"/>
                <a:sym typeface="Times New Roman"/>
              </a:rPr>
              <a:t>Examine hydra metabolic function as well as </a:t>
            </a:r>
            <a:r>
              <a:rPr lang="en" sz="700">
                <a:latin typeface="Times New Roman"/>
                <a:ea typeface="Times New Roman"/>
                <a:cs typeface="Times New Roman"/>
                <a:sym typeface="Times New Roman"/>
              </a:rPr>
              <a:t>learn</a:t>
            </a:r>
            <a:r>
              <a:rPr lang="en" sz="700">
                <a:latin typeface="Times New Roman"/>
                <a:ea typeface="Times New Roman"/>
                <a:cs typeface="Times New Roman"/>
                <a:sym typeface="Times New Roman"/>
              </a:rPr>
              <a:t> how to both access and interpret bioinformatic data utilizing BLAST (It is a the Gene Bank of all organisms studied). </a:t>
            </a:r>
            <a:endParaRPr sz="700">
              <a:latin typeface="Times New Roman"/>
              <a:ea typeface="Times New Roman"/>
              <a:cs typeface="Times New Roman"/>
              <a:sym typeface="Times New Roman"/>
            </a:endParaRPr>
          </a:p>
          <a:p>
            <a:pPr indent="-69850" lvl="0" marL="63500" marR="0" rtl="0" algn="l">
              <a:lnSpc>
                <a:spcPct val="90000"/>
              </a:lnSpc>
              <a:spcBef>
                <a:spcPts val="0"/>
              </a:spcBef>
              <a:spcAft>
                <a:spcPts val="0"/>
              </a:spcAft>
              <a:buSzPts val="700"/>
              <a:buFont typeface="Times New Roman"/>
              <a:buAutoNum type="arabicParenR"/>
            </a:pPr>
            <a:r>
              <a:rPr lang="en" sz="700">
                <a:latin typeface="Times New Roman"/>
                <a:ea typeface="Times New Roman"/>
                <a:cs typeface="Times New Roman"/>
                <a:sym typeface="Times New Roman"/>
              </a:rPr>
              <a:t>Analyze genetic </a:t>
            </a:r>
            <a:r>
              <a:rPr lang="en" sz="700">
                <a:latin typeface="Times New Roman"/>
                <a:ea typeface="Times New Roman"/>
                <a:cs typeface="Times New Roman"/>
                <a:sym typeface="Times New Roman"/>
              </a:rPr>
              <a:t>implications</a:t>
            </a:r>
            <a:r>
              <a:rPr lang="en" sz="700">
                <a:latin typeface="Times New Roman"/>
                <a:ea typeface="Times New Roman"/>
                <a:cs typeface="Times New Roman"/>
                <a:sym typeface="Times New Roman"/>
              </a:rPr>
              <a:t> of coral metabolic function, to learn what causes stress. </a:t>
            </a:r>
            <a:endParaRPr sz="700">
              <a:latin typeface="Times New Roman"/>
              <a:ea typeface="Times New Roman"/>
              <a:cs typeface="Times New Roman"/>
              <a:sym typeface="Times New Roman"/>
            </a:endParaRPr>
          </a:p>
          <a:p>
            <a:pPr indent="-69850" lvl="0" marL="63500" marR="0" rtl="0" algn="l">
              <a:lnSpc>
                <a:spcPct val="90000"/>
              </a:lnSpc>
              <a:spcBef>
                <a:spcPts val="0"/>
              </a:spcBef>
              <a:spcAft>
                <a:spcPts val="0"/>
              </a:spcAft>
              <a:buSzPts val="700"/>
              <a:buFont typeface="Times New Roman"/>
              <a:buAutoNum type="arabicParenR"/>
            </a:pPr>
            <a:r>
              <a:rPr lang="en" sz="700">
                <a:solidFill>
                  <a:schemeClr val="dk1"/>
                </a:solidFill>
                <a:latin typeface="Times New Roman"/>
                <a:ea typeface="Times New Roman"/>
                <a:cs typeface="Times New Roman"/>
                <a:sym typeface="Times New Roman"/>
              </a:rPr>
              <a:t>Analyze model organisms for the sirtuin proteins and genes. Key components of interest: Sirtuins which are activated by NAD+. </a:t>
            </a:r>
            <a:endParaRPr sz="700">
              <a:solidFill>
                <a:schemeClr val="dk1"/>
              </a:solidFill>
              <a:latin typeface="Times New Roman"/>
              <a:ea typeface="Times New Roman"/>
              <a:cs typeface="Times New Roman"/>
              <a:sym typeface="Times New Roman"/>
            </a:endParaRPr>
          </a:p>
          <a:p>
            <a:pPr indent="-69850" lvl="0" marL="63500" marR="0" rtl="0" algn="l">
              <a:lnSpc>
                <a:spcPct val="90000"/>
              </a:lnSpc>
              <a:spcBef>
                <a:spcPts val="0"/>
              </a:spcBef>
              <a:spcAft>
                <a:spcPts val="0"/>
              </a:spcAft>
              <a:buClr>
                <a:schemeClr val="dk1"/>
              </a:buClr>
              <a:buSzPts val="700"/>
              <a:buFont typeface="Times New Roman"/>
              <a:buAutoNum type="arabicParenR"/>
            </a:pPr>
            <a:r>
              <a:rPr lang="en" sz="700">
                <a:solidFill>
                  <a:schemeClr val="dk1"/>
                </a:solidFill>
                <a:latin typeface="Times New Roman"/>
                <a:ea typeface="Times New Roman"/>
                <a:cs typeface="Times New Roman"/>
                <a:sym typeface="Times New Roman"/>
              </a:rPr>
              <a:t>Understanding metabolism, because in the absence of NAD+, there might be glucose intolerance, which causes stress. </a:t>
            </a:r>
            <a:endParaRPr sz="700">
              <a:solidFill>
                <a:schemeClr val="dk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None/>
            </a:pPr>
            <a:r>
              <a:t/>
            </a:r>
            <a:endParaRPr sz="700">
              <a:solidFill>
                <a:schemeClr val="dk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None/>
            </a:pPr>
            <a:r>
              <a:rPr b="1" i="0" lang="en" sz="1000" u="none" cap="none" strike="noStrike">
                <a:latin typeface="Times New Roman"/>
                <a:ea typeface="Times New Roman"/>
                <a:cs typeface="Times New Roman"/>
                <a:sym typeface="Times New Roman"/>
              </a:rPr>
              <a:t>Results:</a:t>
            </a:r>
            <a:endParaRPr b="1" i="0" sz="1000" u="none" cap="none" strike="noStrike">
              <a:latin typeface="Times New Roman"/>
              <a:ea typeface="Times New Roman"/>
              <a:cs typeface="Times New Roman"/>
              <a:sym typeface="Times New Roman"/>
            </a:endParaRPr>
          </a:p>
          <a:p>
            <a:pPr indent="0" lvl="0" marL="0" marR="0" rtl="0" algn="l">
              <a:lnSpc>
                <a:spcPct val="90000"/>
              </a:lnSpc>
              <a:spcBef>
                <a:spcPts val="0"/>
              </a:spcBef>
              <a:spcAft>
                <a:spcPts val="0"/>
              </a:spcAft>
              <a:buNone/>
            </a:pPr>
            <a:r>
              <a:t/>
            </a:r>
            <a:endParaRPr b="1" sz="1100">
              <a:latin typeface="Times New Roman"/>
              <a:ea typeface="Times New Roman"/>
              <a:cs typeface="Times New Roman"/>
              <a:sym typeface="Times New Roman"/>
            </a:endParaRPr>
          </a:p>
          <a:p>
            <a:pPr indent="0" lvl="0" marL="88900" marR="0" rtl="0" algn="l">
              <a:lnSpc>
                <a:spcPct val="90000"/>
              </a:lnSpc>
              <a:spcBef>
                <a:spcPts val="700"/>
              </a:spcBef>
              <a:spcAft>
                <a:spcPts val="0"/>
              </a:spcAft>
              <a:buClr>
                <a:schemeClr val="dk1"/>
              </a:buClr>
              <a:buSzPts val="1100"/>
              <a:buFont typeface="Arial"/>
              <a:buNone/>
            </a:pPr>
            <a:r>
              <a:t/>
            </a:r>
            <a:endParaRPr b="1" i="0" sz="700" u="none" cap="none" strike="noStrike">
              <a:latin typeface="Arial Hebrew"/>
              <a:ea typeface="Arial Hebrew"/>
              <a:cs typeface="Arial Hebrew"/>
              <a:sym typeface="Arial Hebrew"/>
            </a:endParaRPr>
          </a:p>
          <a:p>
            <a:pPr indent="0" lvl="0" marL="0" marR="0" rtl="0" algn="l">
              <a:lnSpc>
                <a:spcPct val="90000"/>
              </a:lnSpc>
              <a:spcBef>
                <a:spcPts val="0"/>
              </a:spcBef>
              <a:spcAft>
                <a:spcPts val="0"/>
              </a:spcAft>
              <a:buClr>
                <a:schemeClr val="dk1"/>
              </a:buClr>
              <a:buSzPts val="600"/>
              <a:buFont typeface="Arial"/>
              <a:buNone/>
            </a:pPr>
            <a:r>
              <a:t/>
            </a:r>
            <a:endParaRPr b="0" i="0" sz="600" u="none" cap="none" strike="noStrike">
              <a:latin typeface="Calibri"/>
              <a:ea typeface="Calibri"/>
              <a:cs typeface="Calibri"/>
              <a:sym typeface="Calibri"/>
            </a:endParaRPr>
          </a:p>
          <a:p>
            <a:pPr indent="0" lvl="0" marL="0" marR="0" rtl="0" algn="l">
              <a:lnSpc>
                <a:spcPct val="90000"/>
              </a:lnSpc>
              <a:spcBef>
                <a:spcPts val="0"/>
              </a:spcBef>
              <a:spcAft>
                <a:spcPts val="0"/>
              </a:spcAft>
              <a:buClr>
                <a:schemeClr val="dk1"/>
              </a:buClr>
              <a:buSzPts val="600"/>
              <a:buFont typeface="Arial"/>
              <a:buNone/>
            </a:pPr>
            <a:r>
              <a:t/>
            </a:r>
            <a:endParaRPr b="0" i="0" sz="600" u="none" cap="none" strike="noStrike">
              <a:latin typeface="Calibri"/>
              <a:ea typeface="Calibri"/>
              <a:cs typeface="Calibri"/>
              <a:sym typeface="Calibri"/>
            </a:endParaRPr>
          </a:p>
          <a:p>
            <a:pPr indent="0" lvl="0" marL="0" marR="0" rtl="0" algn="l">
              <a:lnSpc>
                <a:spcPct val="90000"/>
              </a:lnSpc>
              <a:spcBef>
                <a:spcPts val="0"/>
              </a:spcBef>
              <a:spcAft>
                <a:spcPts val="0"/>
              </a:spcAft>
              <a:buClr>
                <a:schemeClr val="dk1"/>
              </a:buClr>
              <a:buSzPts val="700"/>
              <a:buFont typeface="Arial"/>
              <a:buNone/>
            </a:pPr>
            <a:r>
              <a:t/>
            </a:r>
            <a:endParaRPr b="0" i="0" sz="700" u="none" cap="none" strike="noStrike">
              <a:latin typeface="Calibri"/>
              <a:ea typeface="Calibri"/>
              <a:cs typeface="Calibri"/>
              <a:sym typeface="Calibri"/>
            </a:endParaRPr>
          </a:p>
          <a:p>
            <a:pPr indent="0" lvl="0" marL="0" marR="0" rtl="0" algn="l">
              <a:lnSpc>
                <a:spcPct val="90000"/>
              </a:lnSpc>
              <a:spcBef>
                <a:spcPts val="0"/>
              </a:spcBef>
              <a:spcAft>
                <a:spcPts val="0"/>
              </a:spcAft>
              <a:buClr>
                <a:schemeClr val="dk1"/>
              </a:buClr>
              <a:buSzPts val="700"/>
              <a:buFont typeface="Arial"/>
              <a:buNone/>
            </a:pPr>
            <a:r>
              <a:t/>
            </a:r>
            <a:endParaRPr sz="700">
              <a:latin typeface="Calibri"/>
              <a:ea typeface="Calibri"/>
              <a:cs typeface="Calibri"/>
              <a:sym typeface="Calibri"/>
            </a:endParaRPr>
          </a:p>
          <a:p>
            <a:pPr indent="0" lvl="0" marL="88900" marR="0" rtl="0" algn="l">
              <a:lnSpc>
                <a:spcPct val="90000"/>
              </a:lnSpc>
              <a:spcBef>
                <a:spcPts val="700"/>
              </a:spcBef>
              <a:spcAft>
                <a:spcPts val="0"/>
              </a:spcAft>
              <a:buClr>
                <a:schemeClr val="dk1"/>
              </a:buClr>
              <a:buSzPts val="600"/>
              <a:buFont typeface="Arial"/>
              <a:buNone/>
            </a:pPr>
            <a:r>
              <a:t/>
            </a:r>
            <a:endParaRPr b="0" i="0" sz="600" u="none" cap="none" strike="noStrike">
              <a:solidFill>
                <a:schemeClr val="dk1"/>
              </a:solidFill>
              <a:latin typeface="Calibri"/>
              <a:ea typeface="Calibri"/>
              <a:cs typeface="Calibri"/>
              <a:sym typeface="Calibri"/>
            </a:endParaRPr>
          </a:p>
          <a:p>
            <a:pPr indent="0" lvl="0" marL="88900" marR="0" rtl="0" algn="l">
              <a:lnSpc>
                <a:spcPct val="90000"/>
              </a:lnSpc>
              <a:spcBef>
                <a:spcPts val="700"/>
              </a:spcBef>
              <a:spcAft>
                <a:spcPts val="0"/>
              </a:spcAft>
              <a:buClr>
                <a:schemeClr val="dk1"/>
              </a:buClr>
              <a:buSzPts val="600"/>
              <a:buFont typeface="Arial"/>
              <a:buNone/>
            </a:pPr>
            <a:r>
              <a:t/>
            </a:r>
            <a:endParaRPr b="0" i="0" sz="600" u="none" cap="none" strike="noStrike">
              <a:solidFill>
                <a:schemeClr val="dk1"/>
              </a:solidFill>
              <a:latin typeface="Calibri"/>
              <a:ea typeface="Calibri"/>
              <a:cs typeface="Calibri"/>
              <a:sym typeface="Calibri"/>
            </a:endParaRPr>
          </a:p>
          <a:p>
            <a:pPr indent="0" lvl="0" marL="88900" marR="0" rtl="0" algn="l">
              <a:lnSpc>
                <a:spcPct val="90000"/>
              </a:lnSpc>
              <a:spcBef>
                <a:spcPts val="700"/>
              </a:spcBef>
              <a:spcAft>
                <a:spcPts val="0"/>
              </a:spcAft>
              <a:buClr>
                <a:schemeClr val="dk1"/>
              </a:buClr>
              <a:buSzPts val="600"/>
              <a:buFont typeface="Arial"/>
              <a:buNone/>
            </a:pPr>
            <a:r>
              <a:t/>
            </a:r>
            <a:endParaRPr b="0" i="0" sz="600" u="none" cap="none" strike="noStrike">
              <a:solidFill>
                <a:schemeClr val="dk1"/>
              </a:solidFill>
              <a:latin typeface="Calibri"/>
              <a:ea typeface="Calibri"/>
              <a:cs typeface="Calibri"/>
              <a:sym typeface="Calibri"/>
            </a:endParaRPr>
          </a:p>
          <a:p>
            <a:pPr indent="0" lvl="0" marL="88900" marR="0" rtl="0" algn="l">
              <a:lnSpc>
                <a:spcPct val="90000"/>
              </a:lnSpc>
              <a:spcBef>
                <a:spcPts val="700"/>
              </a:spcBef>
              <a:spcAft>
                <a:spcPts val="0"/>
              </a:spcAft>
              <a:buClr>
                <a:schemeClr val="dk1"/>
              </a:buClr>
              <a:buSzPts val="600"/>
              <a:buFont typeface="Arial"/>
              <a:buNone/>
            </a:pPr>
            <a:r>
              <a:t/>
            </a:r>
            <a:endParaRPr b="0" i="0" sz="600" u="none" cap="none" strike="noStrike">
              <a:solidFill>
                <a:schemeClr val="dk1"/>
              </a:solidFill>
              <a:latin typeface="Calibri"/>
              <a:ea typeface="Calibri"/>
              <a:cs typeface="Calibri"/>
              <a:sym typeface="Calibri"/>
            </a:endParaRPr>
          </a:p>
          <a:p>
            <a:pPr indent="0" lvl="0" marL="88900" marR="0" rtl="0" algn="l">
              <a:lnSpc>
                <a:spcPct val="90000"/>
              </a:lnSpc>
              <a:spcBef>
                <a:spcPts val="70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p>
            <a:pPr indent="0" lvl="0" marL="88900" marR="0" rtl="0" algn="l">
              <a:lnSpc>
                <a:spcPct val="90000"/>
              </a:lnSpc>
              <a:spcBef>
                <a:spcPts val="700"/>
              </a:spcBef>
              <a:spcAft>
                <a:spcPts val="0"/>
              </a:spcAft>
              <a:buClr>
                <a:schemeClr val="dk1"/>
              </a:buClr>
              <a:buSzPts val="600"/>
              <a:buFont typeface="Arial"/>
              <a:buNone/>
            </a:pPr>
            <a:r>
              <a:t/>
            </a:r>
            <a:endParaRPr b="0" i="0" sz="600" u="none" cap="none" strike="noStrike">
              <a:solidFill>
                <a:schemeClr val="dk1"/>
              </a:solidFill>
              <a:latin typeface="Calibri"/>
              <a:ea typeface="Calibri"/>
              <a:cs typeface="Calibri"/>
              <a:sym typeface="Calibri"/>
            </a:endParaRPr>
          </a:p>
          <a:p>
            <a:pPr indent="0" lvl="0" marL="88900" marR="0" rtl="0" algn="l">
              <a:lnSpc>
                <a:spcPct val="90000"/>
              </a:lnSpc>
              <a:spcBef>
                <a:spcPts val="700"/>
              </a:spcBef>
              <a:spcAft>
                <a:spcPts val="0"/>
              </a:spcAft>
              <a:buClr>
                <a:schemeClr val="dk1"/>
              </a:buClr>
              <a:buSzPts val="600"/>
              <a:buFont typeface="Arial"/>
              <a:buNone/>
            </a:pPr>
            <a:r>
              <a:t/>
            </a:r>
            <a:endParaRPr b="0" i="0" sz="600" u="none" cap="none" strike="noStrike">
              <a:solidFill>
                <a:schemeClr val="dk1"/>
              </a:solidFill>
              <a:latin typeface="Calibri"/>
              <a:ea typeface="Calibri"/>
              <a:cs typeface="Calibri"/>
              <a:sym typeface="Calibri"/>
            </a:endParaRPr>
          </a:p>
          <a:p>
            <a:pPr indent="0" lvl="0" marL="88900" marR="0" rtl="0" algn="l">
              <a:lnSpc>
                <a:spcPct val="90000"/>
              </a:lnSpc>
              <a:spcBef>
                <a:spcPts val="70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88900" marR="0" rtl="0" algn="l">
              <a:lnSpc>
                <a:spcPct val="90000"/>
              </a:lnSpc>
              <a:spcBef>
                <a:spcPts val="700"/>
              </a:spcBef>
              <a:spcAft>
                <a:spcPts val="0"/>
              </a:spcAft>
              <a:buClr>
                <a:schemeClr val="dk1"/>
              </a:buClr>
              <a:buSzPts val="600"/>
              <a:buFont typeface="Arial"/>
              <a:buNone/>
            </a:pPr>
            <a:r>
              <a:t/>
            </a:r>
            <a:endParaRPr b="0" i="0" sz="600" u="none" cap="none" strike="noStrike">
              <a:solidFill>
                <a:schemeClr val="dk1"/>
              </a:solidFill>
              <a:latin typeface="Calibri"/>
              <a:ea typeface="Calibri"/>
              <a:cs typeface="Calibri"/>
              <a:sym typeface="Calibri"/>
            </a:endParaRPr>
          </a:p>
        </p:txBody>
      </p:sp>
      <p:sp>
        <p:nvSpPr>
          <p:cNvPr id="126" name="Google Shape;126;p20"/>
          <p:cNvSpPr/>
          <p:nvPr/>
        </p:nvSpPr>
        <p:spPr>
          <a:xfrm flipH="1">
            <a:off x="-2751" y="-3100"/>
            <a:ext cx="1277100" cy="500100"/>
          </a:xfrm>
          <a:prstGeom prst="rect">
            <a:avLst/>
          </a:prstGeom>
          <a:solidFill>
            <a:srgbClr val="21963C"/>
          </a:solidFill>
          <a:ln>
            <a:noFill/>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27" name="Google Shape;127;p20"/>
          <p:cNvPicPr preferRelativeResize="0"/>
          <p:nvPr/>
        </p:nvPicPr>
        <p:blipFill rotWithShape="1">
          <a:blip r:embed="rId3">
            <a:alphaModFix/>
          </a:blip>
          <a:srcRect b="7757" l="0" r="0" t="0"/>
          <a:stretch/>
        </p:blipFill>
        <p:spPr>
          <a:xfrm>
            <a:off x="8583039" y="78476"/>
            <a:ext cx="543012" cy="375674"/>
          </a:xfrm>
          <a:prstGeom prst="rect">
            <a:avLst/>
          </a:prstGeom>
          <a:noFill/>
          <a:ln>
            <a:noFill/>
          </a:ln>
        </p:spPr>
      </p:pic>
      <p:pic>
        <p:nvPicPr>
          <p:cNvPr id="128" name="Google Shape;128;p20"/>
          <p:cNvPicPr preferRelativeResize="0"/>
          <p:nvPr/>
        </p:nvPicPr>
        <p:blipFill rotWithShape="1">
          <a:blip r:embed="rId4">
            <a:alphaModFix/>
          </a:blip>
          <a:srcRect b="0" l="0" r="0" t="0"/>
          <a:stretch/>
        </p:blipFill>
        <p:spPr>
          <a:xfrm>
            <a:off x="8254371" y="130661"/>
            <a:ext cx="374656" cy="309101"/>
          </a:xfrm>
          <a:prstGeom prst="rect">
            <a:avLst/>
          </a:prstGeom>
          <a:noFill/>
          <a:ln>
            <a:noFill/>
          </a:ln>
        </p:spPr>
      </p:pic>
      <p:cxnSp>
        <p:nvCxnSpPr>
          <p:cNvPr id="129" name="Google Shape;129;p20"/>
          <p:cNvCxnSpPr/>
          <p:nvPr/>
        </p:nvCxnSpPr>
        <p:spPr>
          <a:xfrm>
            <a:off x="3111500" y="715291"/>
            <a:ext cx="0" cy="3785400"/>
          </a:xfrm>
          <a:prstGeom prst="straightConnector1">
            <a:avLst/>
          </a:prstGeom>
          <a:noFill/>
          <a:ln cap="flat" cmpd="sng" w="38100">
            <a:solidFill>
              <a:srgbClr val="7F7F7F"/>
            </a:solidFill>
            <a:prstDash val="solid"/>
            <a:miter lim="800000"/>
            <a:headEnd len="sm" w="sm" type="none"/>
            <a:tailEnd len="sm" w="sm" type="none"/>
          </a:ln>
        </p:spPr>
      </p:cxnSp>
      <p:cxnSp>
        <p:nvCxnSpPr>
          <p:cNvPr id="130" name="Google Shape;130;p20"/>
          <p:cNvCxnSpPr/>
          <p:nvPr/>
        </p:nvCxnSpPr>
        <p:spPr>
          <a:xfrm>
            <a:off x="6016625" y="736996"/>
            <a:ext cx="0" cy="3785400"/>
          </a:xfrm>
          <a:prstGeom prst="straightConnector1">
            <a:avLst/>
          </a:prstGeom>
          <a:noFill/>
          <a:ln cap="flat" cmpd="sng" w="38100">
            <a:solidFill>
              <a:srgbClr val="7F7F7F"/>
            </a:solidFill>
            <a:prstDash val="solid"/>
            <a:miter lim="800000"/>
            <a:headEnd len="sm" w="sm" type="none"/>
            <a:tailEnd len="sm" w="sm" type="none"/>
          </a:ln>
        </p:spPr>
      </p:cxnSp>
      <p:sp>
        <p:nvSpPr>
          <p:cNvPr id="131" name="Google Shape;131;p20"/>
          <p:cNvSpPr txBox="1"/>
          <p:nvPr/>
        </p:nvSpPr>
        <p:spPr>
          <a:xfrm>
            <a:off x="-2750" y="4565825"/>
            <a:ext cx="3168900" cy="833100"/>
          </a:xfrm>
          <a:prstGeom prst="rect">
            <a:avLst/>
          </a:prstGeom>
          <a:noFill/>
          <a:ln>
            <a:noFill/>
          </a:ln>
        </p:spPr>
        <p:txBody>
          <a:bodyPr anchorCtr="0" anchor="t" bIns="8725" lIns="17450" spcFirstLastPara="1" rIns="17450" wrap="square" tIns="8725">
            <a:spAutoFit/>
          </a:bodyPr>
          <a:lstStyle/>
          <a:p>
            <a:pPr indent="-241300" lvl="0" marL="457200" rtl="0" algn="l">
              <a:lnSpc>
                <a:spcPct val="115000"/>
              </a:lnSpc>
              <a:spcBef>
                <a:spcPts val="1200"/>
              </a:spcBef>
              <a:spcAft>
                <a:spcPts val="0"/>
              </a:spcAft>
              <a:buClr>
                <a:schemeClr val="dk1"/>
              </a:buClr>
              <a:buSzPts val="200"/>
              <a:buFont typeface="Times New Roman"/>
              <a:buChar char="●"/>
            </a:pPr>
            <a:r>
              <a:rPr lang="en" sz="200">
                <a:solidFill>
                  <a:schemeClr val="dk1"/>
                </a:solidFill>
              </a:rPr>
              <a:t>U.S. National Library of Medicine. (n.d.). Blast: Basic local alignment search tool. National Center for </a:t>
            </a:r>
            <a:r>
              <a:rPr lang="en" sz="100">
                <a:solidFill>
                  <a:schemeClr val="dk1"/>
                </a:solidFill>
              </a:rPr>
              <a:t>Biotechnology Information. Retrieved March 18, 2022, from</a:t>
            </a:r>
            <a:r>
              <a:rPr lang="en" sz="100">
                <a:solidFill>
                  <a:schemeClr val="dk1"/>
                </a:solidFill>
                <a:uFill>
                  <a:noFill/>
                </a:uFill>
                <a:hlinkClick r:id="rId5">
                  <a:extLst>
                    <a:ext uri="{A12FA001-AC4F-418D-AE19-62706E023703}">
                      <ahyp:hlinkClr val="tx"/>
                    </a:ext>
                  </a:extLst>
                </a:hlinkClick>
              </a:rPr>
              <a:t> </a:t>
            </a:r>
            <a:r>
              <a:rPr lang="en" sz="100" u="sng">
                <a:solidFill>
                  <a:schemeClr val="hlink"/>
                </a:solidFill>
                <a:hlinkClick r:id="rId6"/>
              </a:rPr>
              <a:t>https://blast.ncbi.nlm.nih.gov/Blast.cgi</a:t>
            </a:r>
            <a:endParaRPr sz="100" u="sng">
              <a:solidFill>
                <a:schemeClr val="hlink"/>
              </a:solidFill>
            </a:endParaRPr>
          </a:p>
          <a:p>
            <a:pPr indent="-241300" lvl="0" marL="457200" rtl="0" algn="l">
              <a:lnSpc>
                <a:spcPct val="115000"/>
              </a:lnSpc>
              <a:spcBef>
                <a:spcPts val="0"/>
              </a:spcBef>
              <a:spcAft>
                <a:spcPts val="0"/>
              </a:spcAft>
              <a:buClr>
                <a:schemeClr val="dk1"/>
              </a:buClr>
              <a:buSzPts val="200"/>
              <a:buFont typeface="Times New Roman"/>
              <a:buChar char="●"/>
            </a:pPr>
            <a:r>
              <a:rPr lang="en" sz="200">
                <a:solidFill>
                  <a:schemeClr val="dk1"/>
                </a:solidFill>
              </a:rPr>
              <a:t>Stephen F. Altschul, Thomas L. Madden, Alejandro A. Schäffer, Jinghui Zhang, Zheng Zhang, Webb Miller, and David J. Lipman (1997), "Gapped BLAST and PSI-BLAST: a new generation of protein database search programs", Nucleic Acids Res. 25:3389-3402.</a:t>
            </a:r>
            <a:endParaRPr sz="200">
              <a:solidFill>
                <a:schemeClr val="dk1"/>
              </a:solidFill>
              <a:latin typeface="Times New Roman"/>
              <a:ea typeface="Times New Roman"/>
              <a:cs typeface="Times New Roman"/>
              <a:sym typeface="Times New Roman"/>
            </a:endParaRPr>
          </a:p>
          <a:p>
            <a:pPr indent="-241300" lvl="0" marL="457200" rtl="0" algn="l">
              <a:lnSpc>
                <a:spcPct val="115000"/>
              </a:lnSpc>
              <a:spcBef>
                <a:spcPts val="0"/>
              </a:spcBef>
              <a:spcAft>
                <a:spcPts val="0"/>
              </a:spcAft>
              <a:buClr>
                <a:schemeClr val="dk1"/>
              </a:buClr>
              <a:buSzPts val="200"/>
              <a:buFont typeface="Times New Roman"/>
              <a:buChar char="●"/>
            </a:pPr>
            <a:r>
              <a:rPr lang="en" sz="200">
                <a:solidFill>
                  <a:schemeClr val="dk1"/>
                </a:solidFill>
              </a:rPr>
              <a:t>Developing the anemone Aiptasia as a tractable model for cnidarian-dinoflagellate symbiosis: the transcriptome of aposymbiotic A. pallida.Lehnert EM, et al. BMC Genomics, 2012 Jun 22. PMID 22726260, Free PMC Article</a:t>
            </a:r>
            <a:endParaRPr sz="200">
              <a:solidFill>
                <a:schemeClr val="dk1"/>
              </a:solidFill>
            </a:endParaRPr>
          </a:p>
          <a:p>
            <a:pPr indent="-241300" lvl="0" marL="457200" rtl="0" algn="l">
              <a:lnSpc>
                <a:spcPct val="115000"/>
              </a:lnSpc>
              <a:spcBef>
                <a:spcPts val="0"/>
              </a:spcBef>
              <a:spcAft>
                <a:spcPts val="0"/>
              </a:spcAft>
              <a:buClr>
                <a:schemeClr val="dk1"/>
              </a:buClr>
              <a:buSzPts val="200"/>
              <a:buChar char="●"/>
            </a:pPr>
            <a:r>
              <a:rPr lang="en" sz="200">
                <a:solidFill>
                  <a:schemeClr val="dk1"/>
                </a:solidFill>
              </a:rPr>
              <a:t>U.S. National Library of Medicine. (n.d.). Search: Aiptasia pallida [longevity genes] - NLM. National Center for Biotechnology Information. Retrieved February 22, 2022, from</a:t>
            </a:r>
            <a:r>
              <a:rPr lang="en" sz="200">
                <a:solidFill>
                  <a:schemeClr val="dk1"/>
                </a:solidFill>
                <a:uFill>
                  <a:noFill/>
                </a:uFill>
                <a:hlinkClick r:id="rId7">
                  <a:extLst>
                    <a:ext uri="{A12FA001-AC4F-418D-AE19-62706E023703}">
                      <ahyp:hlinkClr val="tx"/>
                    </a:ext>
                  </a:extLst>
                </a:hlinkClick>
              </a:rPr>
              <a:t> </a:t>
            </a:r>
            <a:r>
              <a:rPr lang="en" sz="200" u="sng">
                <a:solidFill>
                  <a:schemeClr val="hlink"/>
                </a:solidFill>
                <a:hlinkClick r:id="rId8"/>
              </a:rPr>
              <a:t>https://www.ncbi.nlm.nih.gov/search/all/?term=aiptasia+pallida+%5Blongevity+genes%5D</a:t>
            </a:r>
            <a:endParaRPr sz="200" u="sng">
              <a:solidFill>
                <a:schemeClr val="hlink"/>
              </a:solidFill>
            </a:endParaRPr>
          </a:p>
          <a:p>
            <a:pPr indent="-241300" lvl="0" marL="457200" rtl="0" algn="l">
              <a:lnSpc>
                <a:spcPct val="115000"/>
              </a:lnSpc>
              <a:spcBef>
                <a:spcPts val="0"/>
              </a:spcBef>
              <a:spcAft>
                <a:spcPts val="0"/>
              </a:spcAft>
              <a:buClr>
                <a:schemeClr val="dk1"/>
              </a:buClr>
              <a:buSzPts val="200"/>
              <a:buChar char="●"/>
            </a:pPr>
            <a:r>
              <a:rPr lang="en" sz="200">
                <a:solidFill>
                  <a:schemeClr val="dk1"/>
                </a:solidFill>
              </a:rPr>
              <a:t>U.S. National Library of Medicine. (n.d.). Blast: Basic local alignment search tool. National Center for Biotechnology Information. Retrieved March 19, 2022, from</a:t>
            </a:r>
            <a:r>
              <a:rPr lang="en" sz="200">
                <a:solidFill>
                  <a:schemeClr val="dk1"/>
                </a:solidFill>
                <a:uFill>
                  <a:noFill/>
                </a:uFill>
                <a:hlinkClick r:id="rId9">
                  <a:extLst>
                    <a:ext uri="{A12FA001-AC4F-418D-AE19-62706E023703}">
                      <ahyp:hlinkClr val="tx"/>
                    </a:ext>
                  </a:extLst>
                </a:hlinkClick>
              </a:rPr>
              <a:t> </a:t>
            </a:r>
            <a:r>
              <a:rPr lang="en" sz="200" u="sng">
                <a:solidFill>
                  <a:schemeClr val="hlink"/>
                </a:solidFill>
                <a:hlinkClick r:id="rId10"/>
              </a:rPr>
              <a:t>https://blast.ncbi.nlm.nih.gov/Blast.cgi#alnHdr_1776945216</a:t>
            </a:r>
            <a:endParaRPr sz="200" u="sng">
              <a:solidFill>
                <a:schemeClr val="hlink"/>
              </a:solidFill>
            </a:endParaRPr>
          </a:p>
          <a:p>
            <a:pPr indent="-241300" lvl="0" marL="457200" rtl="0" algn="l">
              <a:lnSpc>
                <a:spcPct val="115000"/>
              </a:lnSpc>
              <a:spcBef>
                <a:spcPts val="0"/>
              </a:spcBef>
              <a:spcAft>
                <a:spcPts val="0"/>
              </a:spcAft>
              <a:buClr>
                <a:schemeClr val="dk1"/>
              </a:buClr>
              <a:buSzPts val="200"/>
              <a:buChar char="●"/>
            </a:pPr>
            <a:r>
              <a:rPr lang="en" sz="200">
                <a:solidFill>
                  <a:schemeClr val="dk1"/>
                </a:solidFill>
                <a:latin typeface="Times New Roman"/>
                <a:ea typeface="Times New Roman"/>
                <a:cs typeface="Times New Roman"/>
                <a:sym typeface="Times New Roman"/>
              </a:rPr>
              <a:t>LD;, E. M. A. D. B. A. M. (n.d.). </a:t>
            </a:r>
            <a:r>
              <a:rPr i="1" lang="en" sz="200">
                <a:solidFill>
                  <a:schemeClr val="dk1"/>
                </a:solidFill>
                <a:latin typeface="Times New Roman"/>
                <a:ea typeface="Times New Roman"/>
                <a:cs typeface="Times New Roman"/>
                <a:sym typeface="Times New Roman"/>
              </a:rPr>
              <a:t>Cnidarian pattern recognition Receptor Repertoires reflect Both Phylogeny and life history traits</a:t>
            </a:r>
            <a:r>
              <a:rPr lang="en" sz="200">
                <a:solidFill>
                  <a:schemeClr val="dk1"/>
                </a:solidFill>
                <a:latin typeface="Times New Roman"/>
                <a:ea typeface="Times New Roman"/>
                <a:cs typeface="Times New Roman"/>
                <a:sym typeface="Times New Roman"/>
              </a:rPr>
              <a:t>. Frontiers in immunology. </a:t>
            </a:r>
            <a:r>
              <a:rPr lang="en" sz="200" u="sng">
                <a:solidFill>
                  <a:srgbClr val="1155CC"/>
                </a:solidFill>
                <a:latin typeface="Times New Roman"/>
                <a:ea typeface="Times New Roman"/>
                <a:cs typeface="Times New Roman"/>
                <a:sym typeface="Times New Roman"/>
                <a:hlinkClick r:id="rId11">
                  <a:extLst>
                    <a:ext uri="{A12FA001-AC4F-418D-AE19-62706E023703}">
                      <ahyp:hlinkClr val="tx"/>
                    </a:ext>
                  </a:extLst>
                </a:hlinkClick>
              </a:rPr>
              <a:t>https://pubmed.ncbi.nlm.nih.gov/34248980/</a:t>
            </a:r>
            <a:r>
              <a:rPr lang="en" sz="200">
                <a:solidFill>
                  <a:schemeClr val="dk1"/>
                </a:solidFill>
                <a:latin typeface="Times New Roman"/>
                <a:ea typeface="Times New Roman"/>
                <a:cs typeface="Times New Roman"/>
                <a:sym typeface="Times New Roman"/>
              </a:rPr>
              <a:t>.</a:t>
            </a:r>
            <a:endParaRPr sz="200">
              <a:solidFill>
                <a:schemeClr val="dk1"/>
              </a:solidFill>
              <a:latin typeface="Times New Roman"/>
              <a:ea typeface="Times New Roman"/>
              <a:cs typeface="Times New Roman"/>
              <a:sym typeface="Times New Roman"/>
            </a:endParaRPr>
          </a:p>
          <a:p>
            <a:pPr indent="-241300" lvl="0" marL="457200" rtl="0" algn="l">
              <a:lnSpc>
                <a:spcPct val="115000"/>
              </a:lnSpc>
              <a:spcBef>
                <a:spcPts val="0"/>
              </a:spcBef>
              <a:spcAft>
                <a:spcPts val="0"/>
              </a:spcAft>
              <a:buClr>
                <a:schemeClr val="dk1"/>
              </a:buClr>
              <a:buSzPts val="200"/>
              <a:buFont typeface="Times New Roman"/>
              <a:buChar char="●"/>
            </a:pPr>
            <a:r>
              <a:rPr lang="en" sz="200">
                <a:solidFill>
                  <a:schemeClr val="dk1"/>
                </a:solidFill>
                <a:latin typeface="Times New Roman"/>
                <a:ea typeface="Times New Roman"/>
                <a:cs typeface="Times New Roman"/>
                <a:sym typeface="Times New Roman"/>
              </a:rPr>
              <a:t>Nature Publishing Group. (n.d.). Nature news. </a:t>
            </a:r>
            <a:r>
              <a:rPr lang="en" sz="200" u="sng">
                <a:solidFill>
                  <a:srgbClr val="1155CC"/>
                </a:solidFill>
                <a:latin typeface="Times New Roman"/>
                <a:ea typeface="Times New Roman"/>
                <a:cs typeface="Times New Roman"/>
                <a:sym typeface="Times New Roman"/>
                <a:hlinkClick r:id="rId12">
                  <a:extLst>
                    <a:ext uri="{A12FA001-AC4F-418D-AE19-62706E023703}">
                      <ahyp:hlinkClr val="tx"/>
                    </a:ext>
                  </a:extLst>
                </a:hlinkClick>
              </a:rPr>
              <a:t>https://www.nature.com/articles/s41392-020-00311-7/figures/1</a:t>
            </a:r>
            <a:endParaRPr sz="200">
              <a:solidFill>
                <a:schemeClr val="dk1"/>
              </a:solidFill>
              <a:latin typeface="Times New Roman"/>
              <a:ea typeface="Times New Roman"/>
              <a:cs typeface="Times New Roman"/>
              <a:sym typeface="Times New Roman"/>
            </a:endParaRPr>
          </a:p>
          <a:p>
            <a:pPr indent="-241300" lvl="0" marL="457200" rtl="0" algn="l">
              <a:lnSpc>
                <a:spcPct val="115000"/>
              </a:lnSpc>
              <a:spcBef>
                <a:spcPts val="0"/>
              </a:spcBef>
              <a:spcAft>
                <a:spcPts val="0"/>
              </a:spcAft>
              <a:buClr>
                <a:schemeClr val="dk1"/>
              </a:buClr>
              <a:buSzPts val="200"/>
              <a:buFont typeface="Times New Roman"/>
              <a:buChar char="●"/>
            </a:pPr>
            <a:r>
              <a:rPr lang="en" sz="200">
                <a:solidFill>
                  <a:schemeClr val="dk1"/>
                </a:solidFill>
                <a:latin typeface="Times New Roman"/>
                <a:ea typeface="Times New Roman"/>
                <a:cs typeface="Times New Roman"/>
                <a:sym typeface="Times New Roman"/>
              </a:rPr>
              <a:t>Randle, J. L., Cárdenas, A., Gegner, H. M., Ziegler, M., &amp; Voolstra, C. R. (1AD, January 1). </a:t>
            </a:r>
            <a:r>
              <a:rPr i="1" lang="en" sz="200">
                <a:solidFill>
                  <a:schemeClr val="dk1"/>
                </a:solidFill>
                <a:latin typeface="Times New Roman"/>
                <a:ea typeface="Times New Roman"/>
                <a:cs typeface="Times New Roman"/>
                <a:sym typeface="Times New Roman"/>
              </a:rPr>
              <a:t>Salinity-conveyed thermotolerance in the coral model aiptasia is accompanied by distinct changes of the bacterial microbiome</a:t>
            </a:r>
            <a:r>
              <a:rPr lang="en" sz="200">
                <a:solidFill>
                  <a:schemeClr val="dk1"/>
                </a:solidFill>
                <a:latin typeface="Times New Roman"/>
                <a:ea typeface="Times New Roman"/>
                <a:cs typeface="Times New Roman"/>
                <a:sym typeface="Times New Roman"/>
              </a:rPr>
              <a:t>. Frontiers. </a:t>
            </a:r>
            <a:r>
              <a:rPr lang="en" sz="200" u="sng">
                <a:solidFill>
                  <a:srgbClr val="1155CC"/>
                </a:solidFill>
                <a:latin typeface="Times New Roman"/>
                <a:ea typeface="Times New Roman"/>
                <a:cs typeface="Times New Roman"/>
                <a:sym typeface="Times New Roman"/>
                <a:hlinkClick r:id="rId13">
                  <a:extLst>
                    <a:ext uri="{A12FA001-AC4F-418D-AE19-62706E023703}">
                      <ahyp:hlinkClr val="tx"/>
                    </a:ext>
                  </a:extLst>
                </a:hlinkClick>
              </a:rPr>
              <a:t>https://www.frontiersin.org/articles/10.3389/fmars.2020.573635/full</a:t>
            </a:r>
            <a:r>
              <a:rPr lang="en" sz="200">
                <a:solidFill>
                  <a:schemeClr val="dk1"/>
                </a:solidFill>
                <a:latin typeface="Times New Roman"/>
                <a:ea typeface="Times New Roman"/>
                <a:cs typeface="Times New Roman"/>
                <a:sym typeface="Times New Roman"/>
              </a:rPr>
              <a:t>.</a:t>
            </a:r>
            <a:endParaRPr sz="200">
              <a:solidFill>
                <a:schemeClr val="dk1"/>
              </a:solidFill>
              <a:latin typeface="Times New Roman"/>
              <a:ea typeface="Times New Roman"/>
              <a:cs typeface="Times New Roman"/>
              <a:sym typeface="Times New Roman"/>
            </a:endParaRPr>
          </a:p>
          <a:p>
            <a:pPr indent="-241300" lvl="0" marL="457200" rtl="0" algn="l">
              <a:lnSpc>
                <a:spcPct val="115000"/>
              </a:lnSpc>
              <a:spcBef>
                <a:spcPts val="0"/>
              </a:spcBef>
              <a:spcAft>
                <a:spcPts val="0"/>
              </a:spcAft>
              <a:buClr>
                <a:schemeClr val="dk1"/>
              </a:buClr>
              <a:buSzPts val="200"/>
              <a:buFont typeface="Times New Roman"/>
              <a:buChar char="●"/>
            </a:pPr>
            <a:r>
              <a:rPr lang="en" sz="200">
                <a:solidFill>
                  <a:schemeClr val="dk1"/>
                </a:solidFill>
                <a:latin typeface="Times New Roman"/>
                <a:ea typeface="Times New Roman"/>
                <a:cs typeface="Times New Roman"/>
                <a:sym typeface="Times New Roman"/>
              </a:rPr>
              <a:t>Weizman, E., &amp; Levy, O. (2019, August 2). </a:t>
            </a:r>
            <a:r>
              <a:rPr i="1" lang="en" sz="200">
                <a:solidFill>
                  <a:schemeClr val="dk1"/>
                </a:solidFill>
                <a:latin typeface="Times New Roman"/>
                <a:ea typeface="Times New Roman"/>
                <a:cs typeface="Times New Roman"/>
                <a:sym typeface="Times New Roman"/>
              </a:rPr>
              <a:t>The role of Chromatin DYNAMICS under global warming response in the symbiotic Coral MODEL AIPTASIA</a:t>
            </a:r>
            <a:r>
              <a:rPr lang="en" sz="200">
                <a:solidFill>
                  <a:schemeClr val="dk1"/>
                </a:solidFill>
                <a:latin typeface="Times New Roman"/>
                <a:ea typeface="Times New Roman"/>
                <a:cs typeface="Times New Roman"/>
                <a:sym typeface="Times New Roman"/>
              </a:rPr>
              <a:t>. Nature News. </a:t>
            </a:r>
            <a:r>
              <a:rPr lang="en" sz="200" u="sng">
                <a:solidFill>
                  <a:srgbClr val="1155CC"/>
                </a:solidFill>
                <a:latin typeface="Times New Roman"/>
                <a:ea typeface="Times New Roman"/>
                <a:cs typeface="Times New Roman"/>
                <a:sym typeface="Times New Roman"/>
                <a:hlinkClick r:id="rId14">
                  <a:extLst>
                    <a:ext uri="{A12FA001-AC4F-418D-AE19-62706E023703}">
                      <ahyp:hlinkClr val="tx"/>
                    </a:ext>
                  </a:extLst>
                </a:hlinkClick>
              </a:rPr>
              <a:t>https://www.nature.com/articles/s42003-019-0543-y#Fig3</a:t>
            </a:r>
            <a:endParaRPr i="1" sz="200">
              <a:solidFill>
                <a:schemeClr val="dk1"/>
              </a:solidFill>
              <a:latin typeface="Times New Roman"/>
              <a:ea typeface="Times New Roman"/>
              <a:cs typeface="Times New Roman"/>
              <a:sym typeface="Times New Roman"/>
            </a:endParaRPr>
          </a:p>
          <a:p>
            <a:pPr indent="-101600" lvl="0" marL="190500" marR="0" rtl="0" algn="l">
              <a:spcBef>
                <a:spcPts val="1200"/>
              </a:spcBef>
              <a:spcAft>
                <a:spcPts val="0"/>
              </a:spcAft>
              <a:buNone/>
            </a:pPr>
            <a:r>
              <a:t/>
            </a:r>
            <a:endParaRPr b="0" i="1" sz="200" u="none" cap="none" strike="noStrike">
              <a:solidFill>
                <a:schemeClr val="lt1"/>
              </a:solidFill>
              <a:latin typeface="Calibri"/>
              <a:ea typeface="Calibri"/>
              <a:cs typeface="Calibri"/>
              <a:sym typeface="Calibri"/>
            </a:endParaRPr>
          </a:p>
          <a:p>
            <a:pPr indent="-101600" lvl="0" marL="190500" marR="0" rtl="0" algn="l">
              <a:spcBef>
                <a:spcPts val="0"/>
              </a:spcBef>
              <a:spcAft>
                <a:spcPts val="0"/>
              </a:spcAft>
              <a:buNone/>
            </a:pPr>
            <a:r>
              <a:t/>
            </a:r>
            <a:endParaRPr b="0" i="1" sz="200" u="none" cap="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sz="200">
              <a:solidFill>
                <a:schemeClr val="dk1"/>
              </a:solidFill>
              <a:latin typeface="Calibri"/>
              <a:ea typeface="Calibri"/>
              <a:cs typeface="Calibri"/>
              <a:sym typeface="Calibri"/>
            </a:endParaRPr>
          </a:p>
        </p:txBody>
      </p:sp>
      <p:sp>
        <p:nvSpPr>
          <p:cNvPr id="132" name="Google Shape;132;p20"/>
          <p:cNvSpPr txBox="1"/>
          <p:nvPr/>
        </p:nvSpPr>
        <p:spPr>
          <a:xfrm rot="-5400000">
            <a:off x="-106525" y="4766875"/>
            <a:ext cx="542700" cy="140700"/>
          </a:xfrm>
          <a:prstGeom prst="rect">
            <a:avLst/>
          </a:prstGeom>
          <a:noFill/>
          <a:ln>
            <a:noFill/>
          </a:ln>
        </p:spPr>
        <p:txBody>
          <a:bodyPr anchorCtr="0" anchor="t" bIns="8725" lIns="17450" spcFirstLastPara="1" rIns="17450" wrap="square" tIns="8725">
            <a:spAutoFit/>
          </a:bodyPr>
          <a:lstStyle/>
          <a:p>
            <a:pPr indent="0" lvl="0" marL="0" marR="0" rtl="0" algn="l">
              <a:spcBef>
                <a:spcPts val="0"/>
              </a:spcBef>
              <a:spcAft>
                <a:spcPts val="0"/>
              </a:spcAft>
              <a:buNone/>
            </a:pPr>
            <a:r>
              <a:rPr b="1" lang="en" sz="800">
                <a:solidFill>
                  <a:schemeClr val="accent1"/>
                </a:solidFill>
                <a:latin typeface="Arial Hebrew"/>
                <a:ea typeface="Arial Hebrew"/>
                <a:cs typeface="Arial Hebrew"/>
                <a:sym typeface="Arial Hebrew"/>
              </a:rPr>
              <a:t>References</a:t>
            </a:r>
            <a:endParaRPr sz="300">
              <a:solidFill>
                <a:schemeClr val="accent1"/>
              </a:solidFill>
            </a:endParaRPr>
          </a:p>
        </p:txBody>
      </p:sp>
      <p:pic>
        <p:nvPicPr>
          <p:cNvPr id="133" name="Google Shape;133;p20"/>
          <p:cNvPicPr preferRelativeResize="0"/>
          <p:nvPr/>
        </p:nvPicPr>
        <p:blipFill rotWithShape="1">
          <a:blip r:embed="rId15">
            <a:alphaModFix/>
          </a:blip>
          <a:srcRect b="23815" l="0" r="0" t="0"/>
          <a:stretch/>
        </p:blipFill>
        <p:spPr>
          <a:xfrm>
            <a:off x="94476" y="122625"/>
            <a:ext cx="1101625" cy="248600"/>
          </a:xfrm>
          <a:prstGeom prst="rect">
            <a:avLst/>
          </a:prstGeom>
          <a:noFill/>
          <a:ln>
            <a:noFill/>
          </a:ln>
        </p:spPr>
      </p:pic>
      <p:sp>
        <p:nvSpPr>
          <p:cNvPr id="134" name="Google Shape;134;p20"/>
          <p:cNvSpPr txBox="1"/>
          <p:nvPr/>
        </p:nvSpPr>
        <p:spPr>
          <a:xfrm>
            <a:off x="1834337" y="2440781"/>
            <a:ext cx="38400" cy="233100"/>
          </a:xfrm>
          <a:prstGeom prst="rect">
            <a:avLst/>
          </a:prstGeom>
          <a:noFill/>
          <a:ln>
            <a:noFill/>
          </a:ln>
        </p:spPr>
        <p:txBody>
          <a:bodyPr anchorCtr="0" anchor="t" bIns="8725" lIns="17450" spcFirstLastPara="1" rIns="17450" wrap="square" tIns="8725">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 name="Google Shape;135;p20"/>
          <p:cNvSpPr txBox="1"/>
          <p:nvPr/>
        </p:nvSpPr>
        <p:spPr>
          <a:xfrm>
            <a:off x="6143625" y="925775"/>
            <a:ext cx="2841600" cy="1364400"/>
          </a:xfrm>
          <a:prstGeom prst="rect">
            <a:avLst/>
          </a:prstGeom>
          <a:noFill/>
          <a:ln>
            <a:noFill/>
          </a:ln>
        </p:spPr>
        <p:txBody>
          <a:bodyPr anchorCtr="0" anchor="t" bIns="8725" lIns="17450" spcFirstLastPara="1" rIns="17450" wrap="square" tIns="8725">
            <a:spAutoFit/>
          </a:bodyPr>
          <a:lstStyle/>
          <a:p>
            <a:pPr indent="0" lvl="0" marL="0" marR="0" rtl="0" algn="l">
              <a:spcBef>
                <a:spcPts val="0"/>
              </a:spcBef>
              <a:spcAft>
                <a:spcPts val="0"/>
              </a:spcAft>
              <a:buNone/>
            </a:pPr>
            <a:r>
              <a:rPr lang="en" sz="600">
                <a:latin typeface="Times New Roman"/>
                <a:ea typeface="Times New Roman"/>
                <a:cs typeface="Times New Roman"/>
                <a:sym typeface="Times New Roman"/>
              </a:rPr>
              <a:t>-The use of </a:t>
            </a:r>
            <a:r>
              <a:rPr lang="en" sz="600">
                <a:solidFill>
                  <a:schemeClr val="dk1"/>
                </a:solidFill>
                <a:highlight>
                  <a:srgbClr val="FFE599"/>
                </a:highlight>
                <a:latin typeface="Times New Roman"/>
                <a:ea typeface="Times New Roman"/>
                <a:cs typeface="Times New Roman"/>
                <a:sym typeface="Times New Roman"/>
              </a:rPr>
              <a:t>National Center for Biotechnology Information (NCBI) library of medicine to find sequences of interest. </a:t>
            </a:r>
            <a:endParaRPr sz="600">
              <a:solidFill>
                <a:schemeClr val="dk1"/>
              </a:solidFill>
              <a:highlight>
                <a:srgbClr val="FFE599"/>
              </a:highlight>
              <a:latin typeface="Times New Roman"/>
              <a:ea typeface="Times New Roman"/>
              <a:cs typeface="Times New Roman"/>
              <a:sym typeface="Times New Roman"/>
            </a:endParaRPr>
          </a:p>
          <a:p>
            <a:pPr indent="0" lvl="0" marL="0" marR="0" rtl="0" algn="l">
              <a:spcBef>
                <a:spcPts val="0"/>
              </a:spcBef>
              <a:spcAft>
                <a:spcPts val="0"/>
              </a:spcAft>
              <a:buNone/>
            </a:pPr>
            <a:r>
              <a:rPr lang="en" sz="600">
                <a:solidFill>
                  <a:schemeClr val="dk1"/>
                </a:solidFill>
                <a:highlight>
                  <a:srgbClr val="FFE599"/>
                </a:highlight>
                <a:latin typeface="Times New Roman"/>
                <a:ea typeface="Times New Roman"/>
                <a:cs typeface="Times New Roman"/>
                <a:sym typeface="Times New Roman"/>
              </a:rPr>
              <a:t>- To start the search, you have to input the individual name and look for sirtuins, each one individually. For both human and Aiptasia. </a:t>
            </a:r>
            <a:endParaRPr sz="600">
              <a:solidFill>
                <a:schemeClr val="dk1"/>
              </a:solidFill>
              <a:highlight>
                <a:srgbClr val="FFE599"/>
              </a:highlight>
              <a:latin typeface="Times New Roman"/>
              <a:ea typeface="Times New Roman"/>
              <a:cs typeface="Times New Roman"/>
              <a:sym typeface="Times New Roman"/>
            </a:endParaRPr>
          </a:p>
          <a:p>
            <a:pPr indent="0" lvl="0" marL="0" marR="0" rtl="0" algn="l">
              <a:spcBef>
                <a:spcPts val="0"/>
              </a:spcBef>
              <a:spcAft>
                <a:spcPts val="0"/>
              </a:spcAft>
              <a:buNone/>
            </a:pPr>
            <a:r>
              <a:rPr lang="en" sz="600">
                <a:solidFill>
                  <a:schemeClr val="dk1"/>
                </a:solidFill>
                <a:highlight>
                  <a:srgbClr val="FFE599"/>
                </a:highlight>
                <a:latin typeface="Times New Roman"/>
                <a:ea typeface="Times New Roman"/>
                <a:cs typeface="Times New Roman"/>
                <a:sym typeface="Times New Roman"/>
              </a:rPr>
              <a:t>-To run BLAST, there’s specific slot for protein comparison as well as transcripts and genes.</a:t>
            </a:r>
            <a:endParaRPr sz="600">
              <a:solidFill>
                <a:schemeClr val="dk1"/>
              </a:solidFill>
              <a:highlight>
                <a:srgbClr val="FFE599"/>
              </a:highlight>
              <a:latin typeface="Times New Roman"/>
              <a:ea typeface="Times New Roman"/>
              <a:cs typeface="Times New Roman"/>
              <a:sym typeface="Times New Roman"/>
            </a:endParaRPr>
          </a:p>
          <a:p>
            <a:pPr indent="0" lvl="0" marL="0" marR="0" rtl="0" algn="l">
              <a:spcBef>
                <a:spcPts val="0"/>
              </a:spcBef>
              <a:spcAft>
                <a:spcPts val="0"/>
              </a:spcAft>
              <a:buNone/>
            </a:pPr>
            <a:r>
              <a:rPr lang="en" sz="600">
                <a:solidFill>
                  <a:schemeClr val="dk1"/>
                </a:solidFill>
                <a:highlight>
                  <a:srgbClr val="FFE599"/>
                </a:highlight>
                <a:latin typeface="Times New Roman"/>
                <a:ea typeface="Times New Roman"/>
                <a:cs typeface="Times New Roman"/>
                <a:sym typeface="Times New Roman"/>
              </a:rPr>
              <a:t>-Utilize the genome viewer data sequence, Dot Pairwise and Pairwise comparison.</a:t>
            </a:r>
            <a:endParaRPr sz="600">
              <a:solidFill>
                <a:schemeClr val="dk1"/>
              </a:solidFill>
              <a:highlight>
                <a:srgbClr val="FFE599"/>
              </a:highlight>
              <a:latin typeface="Times New Roman"/>
              <a:ea typeface="Times New Roman"/>
              <a:cs typeface="Times New Roman"/>
              <a:sym typeface="Times New Roman"/>
            </a:endParaRPr>
          </a:p>
          <a:p>
            <a:pPr indent="0" lvl="0" marL="0" marR="0" rtl="0" algn="l">
              <a:spcBef>
                <a:spcPts val="0"/>
              </a:spcBef>
              <a:spcAft>
                <a:spcPts val="0"/>
              </a:spcAft>
              <a:buNone/>
            </a:pPr>
            <a:r>
              <a:rPr lang="en" sz="600">
                <a:latin typeface="Times New Roman"/>
                <a:ea typeface="Times New Roman"/>
                <a:cs typeface="Times New Roman"/>
                <a:sym typeface="Times New Roman"/>
              </a:rPr>
              <a:t>Later on in lab experimentation t</a:t>
            </a:r>
            <a:r>
              <a:rPr lang="en" sz="600">
                <a:latin typeface="Times New Roman"/>
                <a:ea typeface="Times New Roman"/>
                <a:cs typeface="Times New Roman"/>
                <a:sym typeface="Times New Roman"/>
              </a:rPr>
              <a:t>o study the genome of Aiptasia pallida, we are taking an approach of administering a NAD+ Supplement.</a:t>
            </a:r>
            <a:endParaRPr sz="300">
              <a:latin typeface="Times New Roman"/>
              <a:ea typeface="Times New Roman"/>
              <a:cs typeface="Times New Roman"/>
              <a:sym typeface="Times New Roman"/>
            </a:endParaRPr>
          </a:p>
          <a:p>
            <a:pPr indent="0" lvl="0" marL="0" marR="0" rtl="0" algn="l">
              <a:spcBef>
                <a:spcPts val="0"/>
              </a:spcBef>
              <a:spcAft>
                <a:spcPts val="0"/>
              </a:spcAft>
              <a:buNone/>
            </a:pPr>
            <a:r>
              <a:rPr lang="en" sz="600">
                <a:latin typeface="Times New Roman"/>
                <a:ea typeface="Times New Roman"/>
                <a:cs typeface="Times New Roman"/>
                <a:sym typeface="Times New Roman"/>
              </a:rPr>
              <a:t>- Aiptasia pallida will be kept and maintained in two tanks: (10-20) gallon tank each</a:t>
            </a:r>
            <a:endParaRPr sz="300">
              <a:latin typeface="Times New Roman"/>
              <a:ea typeface="Times New Roman"/>
              <a:cs typeface="Times New Roman"/>
              <a:sym typeface="Times New Roman"/>
            </a:endParaRPr>
          </a:p>
          <a:p>
            <a:pPr indent="0" lvl="0" marL="0" marR="0" rtl="0" algn="l">
              <a:spcBef>
                <a:spcPts val="0"/>
              </a:spcBef>
              <a:spcAft>
                <a:spcPts val="0"/>
              </a:spcAft>
              <a:buNone/>
            </a:pPr>
            <a:r>
              <a:rPr lang="en" sz="600">
                <a:latin typeface="Times New Roman"/>
                <a:ea typeface="Times New Roman"/>
                <a:cs typeface="Times New Roman"/>
                <a:sym typeface="Times New Roman"/>
              </a:rPr>
              <a:t>- </a:t>
            </a:r>
            <a:r>
              <a:rPr lang="en" sz="600">
                <a:solidFill>
                  <a:schemeClr val="dk1"/>
                </a:solidFill>
                <a:latin typeface="Times New Roman"/>
                <a:ea typeface="Times New Roman"/>
                <a:cs typeface="Times New Roman"/>
                <a:sym typeface="Times New Roman"/>
              </a:rPr>
              <a:t>One tank for symbiotic and the other for aposymbiotic/asymbiotic (with and without algae)</a:t>
            </a:r>
            <a:endParaRPr sz="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600">
              <a:solidFill>
                <a:schemeClr val="dk1"/>
              </a:solidFill>
              <a:highlight>
                <a:schemeClr val="accent1"/>
              </a:highlight>
              <a:latin typeface="Calibri"/>
              <a:ea typeface="Calibri"/>
              <a:cs typeface="Calibri"/>
              <a:sym typeface="Calibri"/>
            </a:endParaRPr>
          </a:p>
        </p:txBody>
      </p:sp>
      <p:sp>
        <p:nvSpPr>
          <p:cNvPr id="136" name="Google Shape;136;p20"/>
          <p:cNvSpPr txBox="1"/>
          <p:nvPr/>
        </p:nvSpPr>
        <p:spPr>
          <a:xfrm>
            <a:off x="6143625" y="4744850"/>
            <a:ext cx="2905800" cy="371700"/>
          </a:xfrm>
          <a:prstGeom prst="rect">
            <a:avLst/>
          </a:prstGeom>
          <a:noFill/>
          <a:ln>
            <a:noFill/>
          </a:ln>
        </p:spPr>
        <p:txBody>
          <a:bodyPr anchorCtr="0" anchor="t" bIns="8725" lIns="17450" spcFirstLastPara="1" rIns="17450" wrap="square" tIns="8725">
            <a:spAutoFit/>
          </a:bodyPr>
          <a:lstStyle/>
          <a:p>
            <a:pPr indent="0" lvl="0" marL="0" marR="0" rtl="0" algn="l">
              <a:spcBef>
                <a:spcPts val="0"/>
              </a:spcBef>
              <a:spcAft>
                <a:spcPts val="0"/>
              </a:spcAft>
              <a:buNone/>
            </a:pPr>
            <a:r>
              <a:rPr b="1" lang="en" sz="800">
                <a:solidFill>
                  <a:schemeClr val="dk1"/>
                </a:solidFill>
                <a:latin typeface="Times New Roman"/>
                <a:ea typeface="Times New Roman"/>
                <a:cs typeface="Times New Roman"/>
                <a:sym typeface="Times New Roman"/>
              </a:rPr>
              <a:t>Acknowledgements</a:t>
            </a:r>
            <a:endParaRPr sz="300">
              <a:latin typeface="Times New Roman"/>
              <a:ea typeface="Times New Roman"/>
              <a:cs typeface="Times New Roman"/>
              <a:sym typeface="Times New Roman"/>
            </a:endParaRPr>
          </a:p>
          <a:p>
            <a:pPr indent="0" lvl="0" marL="0" marR="0" rtl="0" algn="l">
              <a:spcBef>
                <a:spcPts val="0"/>
              </a:spcBef>
              <a:spcAft>
                <a:spcPts val="0"/>
              </a:spcAft>
              <a:buNone/>
            </a:pPr>
            <a:r>
              <a:rPr lang="en" sz="500">
                <a:solidFill>
                  <a:schemeClr val="dk1"/>
                </a:solidFill>
                <a:latin typeface="Times New Roman"/>
                <a:ea typeface="Times New Roman"/>
                <a:cs typeface="Times New Roman"/>
                <a:sym typeface="Times New Roman"/>
              </a:rPr>
              <a:t>This research was made possible by the Delaware Space Grant College Program, NASA Grant #NNX15AI19H and Wilmington University. Collaborators from Wilmington University include Milton Muldrow Jr., Ph. D.  Environmental Science and Policy Chair</a:t>
            </a:r>
            <a:r>
              <a:rPr lang="en" sz="500">
                <a:solidFill>
                  <a:schemeClr val="dk1"/>
                </a:solidFill>
                <a:latin typeface="Calibri"/>
                <a:ea typeface="Calibri"/>
                <a:cs typeface="Calibri"/>
                <a:sym typeface="Calibri"/>
              </a:rPr>
              <a:t> </a:t>
            </a:r>
            <a:endParaRPr sz="300"/>
          </a:p>
        </p:txBody>
      </p:sp>
      <p:cxnSp>
        <p:nvCxnSpPr>
          <p:cNvPr id="137" name="Google Shape;137;p20"/>
          <p:cNvCxnSpPr/>
          <p:nvPr/>
        </p:nvCxnSpPr>
        <p:spPr>
          <a:xfrm flipH="1" rot="10800000">
            <a:off x="235176" y="570395"/>
            <a:ext cx="8812500" cy="6900"/>
          </a:xfrm>
          <a:prstGeom prst="straightConnector1">
            <a:avLst/>
          </a:prstGeom>
          <a:noFill/>
          <a:ln cap="flat" cmpd="sng" w="28575">
            <a:solidFill>
              <a:schemeClr val="accent6"/>
            </a:solidFill>
            <a:prstDash val="solid"/>
            <a:miter lim="800000"/>
            <a:headEnd len="sm" w="sm" type="none"/>
            <a:tailEnd len="sm" w="sm" type="none"/>
          </a:ln>
        </p:spPr>
      </p:cxnSp>
      <p:sp>
        <p:nvSpPr>
          <p:cNvPr id="138" name="Google Shape;138;p20"/>
          <p:cNvSpPr/>
          <p:nvPr/>
        </p:nvSpPr>
        <p:spPr>
          <a:xfrm>
            <a:off x="4787396" y="1199736"/>
            <a:ext cx="14810400" cy="7200"/>
          </a:xfrm>
          <a:prstGeom prst="rect">
            <a:avLst/>
          </a:prstGeom>
          <a:noFill/>
          <a:ln>
            <a:noFill/>
          </a:ln>
        </p:spPr>
        <p:txBody>
          <a:bodyPr anchorCtr="0" anchor="ctr" bIns="8725" lIns="17450" spcFirstLastPara="1" rIns="17450" wrap="square" tIns="872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9" name="Google Shape;139;p20"/>
          <p:cNvSpPr txBox="1"/>
          <p:nvPr/>
        </p:nvSpPr>
        <p:spPr>
          <a:xfrm>
            <a:off x="6051875" y="2290175"/>
            <a:ext cx="3042600" cy="3157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Clr>
                <a:schemeClr val="dk1"/>
              </a:buClr>
              <a:buSzPts val="1100"/>
              <a:buFont typeface="Arial"/>
              <a:buNone/>
            </a:pPr>
            <a:r>
              <a:t/>
            </a:r>
            <a:endParaRPr sz="6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600">
                <a:solidFill>
                  <a:schemeClr val="dk1"/>
                </a:solidFill>
                <a:latin typeface="Times New Roman"/>
                <a:ea typeface="Times New Roman"/>
                <a:cs typeface="Times New Roman"/>
                <a:sym typeface="Times New Roman"/>
              </a:rPr>
              <a:t>As mentioned before our </a:t>
            </a:r>
            <a:r>
              <a:rPr lang="en" sz="600">
                <a:solidFill>
                  <a:schemeClr val="dk1"/>
                </a:solidFill>
                <a:latin typeface="Times New Roman"/>
                <a:ea typeface="Times New Roman"/>
                <a:cs typeface="Times New Roman"/>
                <a:sym typeface="Times New Roman"/>
              </a:rPr>
              <a:t>mechanism of study is </a:t>
            </a:r>
            <a:r>
              <a:rPr i="1" lang="en" sz="600">
                <a:solidFill>
                  <a:schemeClr val="dk1"/>
                </a:solidFill>
                <a:latin typeface="Times New Roman"/>
                <a:ea typeface="Times New Roman"/>
                <a:cs typeface="Times New Roman"/>
                <a:sym typeface="Times New Roman"/>
              </a:rPr>
              <a:t>Aiptasia Pallida</a:t>
            </a:r>
            <a:r>
              <a:rPr lang="en" sz="600">
                <a:solidFill>
                  <a:schemeClr val="dk1"/>
                </a:solidFill>
                <a:latin typeface="Times New Roman"/>
                <a:ea typeface="Times New Roman"/>
                <a:cs typeface="Times New Roman"/>
                <a:sym typeface="Times New Roman"/>
              </a:rPr>
              <a:t> due to its symbiotic relations. The algae resides inside the host gastrodermal cells within vesicles called symbiosomes, shown in part D of the image above. There’s a frequency of apoptosis and necrosis cell death due to relevant doses of heat stress. We need to understand the thermal stress gene regulation and gene activity. Nicotinamide Adenine Dinucleotide (NAD+) is found in all living things, it might be the key component, as well as the microalgal symbiotic interaction. NAD+ is a cofactor for enzymes involved in glycolysis, the production of energy from glucose.</a:t>
            </a:r>
            <a:r>
              <a:rPr lang="en" sz="500">
                <a:solidFill>
                  <a:schemeClr val="dk1"/>
                </a:solidFill>
                <a:latin typeface="Times New Roman"/>
                <a:ea typeface="Times New Roman"/>
                <a:cs typeface="Times New Roman"/>
                <a:sym typeface="Times New Roman"/>
              </a:rPr>
              <a:t> </a:t>
            </a:r>
            <a:r>
              <a:rPr lang="en" sz="600">
                <a:solidFill>
                  <a:schemeClr val="dk1"/>
                </a:solidFill>
                <a:latin typeface="Times New Roman"/>
                <a:ea typeface="Times New Roman"/>
                <a:cs typeface="Times New Roman"/>
                <a:sym typeface="Times New Roman"/>
              </a:rPr>
              <a:t>We hypothesize that the stress is occurring due to the absence of NAD+, the algae keeps producing glucose and it causes the coral to expulse the algae by exocytosis. </a:t>
            </a:r>
            <a:r>
              <a:rPr lang="en" sz="600">
                <a:solidFill>
                  <a:schemeClr val="dk1"/>
                </a:solidFill>
                <a:latin typeface="Times New Roman"/>
                <a:ea typeface="Times New Roman"/>
                <a:cs typeface="Times New Roman"/>
                <a:sym typeface="Times New Roman"/>
              </a:rPr>
              <a:t>Sirtuins play a big role, they are activated by NAD+, the proteins influence in aging and longevity through molecular pathways, they regulate metabolic processes, response to stress, and modulation of lifespan. On the top image in the center, the most important results when interpreting data are Query coverage, E value and the Per identity. The Query cover 89%, means that the percentage of the sequence is aligned to that percentage of that specific subject and that 11% of the </a:t>
            </a:r>
            <a:r>
              <a:rPr lang="en" sz="600">
                <a:solidFill>
                  <a:schemeClr val="dk1"/>
                </a:solidFill>
                <a:latin typeface="Times New Roman"/>
                <a:ea typeface="Times New Roman"/>
                <a:cs typeface="Times New Roman"/>
                <a:sym typeface="Times New Roman"/>
              </a:rPr>
              <a:t>sequence</a:t>
            </a:r>
            <a:r>
              <a:rPr lang="en" sz="600">
                <a:solidFill>
                  <a:schemeClr val="dk1"/>
                </a:solidFill>
                <a:latin typeface="Times New Roman"/>
                <a:ea typeface="Times New Roman"/>
                <a:cs typeface="Times New Roman"/>
                <a:sym typeface="Times New Roman"/>
              </a:rPr>
              <a:t> is not aligned. The E value should be no more than 10E. The Per identity of 59.39% means that this percentage is identical to our protein sequence of the subject of interest. Query cover should be high, E value should be low and the Per identity should be high, to know that our sequence is homologous to the subject sequence. We can determine that there’s a lot of similarities in the Query cover between Aipatasia and human sirtuins that they may overlap in their metabolic functions. These functions of gene </a:t>
            </a:r>
            <a:r>
              <a:rPr lang="en" sz="600">
                <a:solidFill>
                  <a:schemeClr val="dk1"/>
                </a:solidFill>
                <a:latin typeface="Times New Roman"/>
                <a:ea typeface="Times New Roman"/>
                <a:cs typeface="Times New Roman"/>
                <a:sym typeface="Times New Roman"/>
              </a:rPr>
              <a:t>maintenance</a:t>
            </a:r>
            <a:r>
              <a:rPr lang="en" sz="600">
                <a:solidFill>
                  <a:schemeClr val="dk1"/>
                </a:solidFill>
                <a:latin typeface="Times New Roman"/>
                <a:ea typeface="Times New Roman"/>
                <a:cs typeface="Times New Roman"/>
                <a:sym typeface="Times New Roman"/>
              </a:rPr>
              <a:t> and metabolism may influence bleaching.</a:t>
            </a:r>
            <a:endParaRPr sz="600">
              <a:highlight>
                <a:schemeClr val="accent1"/>
              </a:highlight>
              <a:latin typeface="Times New Roman"/>
              <a:ea typeface="Times New Roman"/>
              <a:cs typeface="Times New Roman"/>
              <a:sym typeface="Times New Roman"/>
            </a:endParaRPr>
          </a:p>
          <a:p>
            <a:pPr indent="0" lvl="0" marL="0" rtl="0" algn="l">
              <a:lnSpc>
                <a:spcPct val="90000"/>
              </a:lnSpc>
              <a:spcBef>
                <a:spcPts val="1200"/>
              </a:spcBef>
              <a:spcAft>
                <a:spcPts val="0"/>
              </a:spcAft>
              <a:buClr>
                <a:schemeClr val="dk1"/>
              </a:buClr>
              <a:buSzPts val="1100"/>
              <a:buFont typeface="Arial"/>
              <a:buNone/>
            </a:pPr>
            <a:r>
              <a:t/>
            </a:r>
            <a:endParaRPr sz="600">
              <a:highlight>
                <a:schemeClr val="accent1"/>
              </a:highlight>
              <a:latin typeface="Times New Roman"/>
              <a:ea typeface="Times New Roman"/>
              <a:cs typeface="Times New Roman"/>
              <a:sym typeface="Times New Roman"/>
            </a:endParaRPr>
          </a:p>
          <a:p>
            <a:pPr indent="0" lvl="0" marL="88900" rtl="0" algn="l">
              <a:lnSpc>
                <a:spcPct val="90000"/>
              </a:lnSpc>
              <a:spcBef>
                <a:spcPts val="700"/>
              </a:spcBef>
              <a:spcAft>
                <a:spcPts val="0"/>
              </a:spcAft>
              <a:buClr>
                <a:schemeClr val="dk1"/>
              </a:buClr>
              <a:buSzPts val="1100"/>
              <a:buFont typeface="Arial"/>
              <a:buNone/>
            </a:pPr>
            <a:r>
              <a:t/>
            </a:r>
            <a:endParaRPr sz="600">
              <a:highlight>
                <a:schemeClr val="accent1"/>
              </a:highlight>
              <a:latin typeface="Times New Roman"/>
              <a:ea typeface="Times New Roman"/>
              <a:cs typeface="Times New Roman"/>
              <a:sym typeface="Times New Roman"/>
            </a:endParaRPr>
          </a:p>
          <a:p>
            <a:pPr indent="0" lvl="0" marL="0" rtl="0" algn="l">
              <a:lnSpc>
                <a:spcPct val="90000"/>
              </a:lnSpc>
              <a:spcBef>
                <a:spcPts val="700"/>
              </a:spcBef>
              <a:spcAft>
                <a:spcPts val="0"/>
              </a:spcAft>
              <a:buClr>
                <a:schemeClr val="dk1"/>
              </a:buClr>
              <a:buSzPts val="1100"/>
              <a:buFont typeface="Arial"/>
              <a:buNone/>
            </a:pPr>
            <a:r>
              <a:t/>
            </a:r>
            <a:endParaRPr sz="300">
              <a:solidFill>
                <a:schemeClr val="dk1"/>
              </a:solidFill>
            </a:endParaRPr>
          </a:p>
        </p:txBody>
      </p:sp>
      <p:pic>
        <p:nvPicPr>
          <p:cNvPr id="140" name="Google Shape;140;p20"/>
          <p:cNvPicPr preferRelativeResize="0"/>
          <p:nvPr/>
        </p:nvPicPr>
        <p:blipFill rotWithShape="1">
          <a:blip r:embed="rId16">
            <a:alphaModFix/>
          </a:blip>
          <a:srcRect b="0" l="0" r="0" t="0"/>
          <a:stretch/>
        </p:blipFill>
        <p:spPr>
          <a:xfrm>
            <a:off x="1734558" y="2154162"/>
            <a:ext cx="1090394" cy="834801"/>
          </a:xfrm>
          <a:prstGeom prst="rect">
            <a:avLst/>
          </a:prstGeom>
          <a:noFill/>
          <a:ln>
            <a:noFill/>
          </a:ln>
        </p:spPr>
      </p:pic>
      <p:pic>
        <p:nvPicPr>
          <p:cNvPr id="141" name="Google Shape;141;p20"/>
          <p:cNvPicPr preferRelativeResize="0"/>
          <p:nvPr/>
        </p:nvPicPr>
        <p:blipFill rotWithShape="1">
          <a:blip r:embed="rId17">
            <a:alphaModFix/>
          </a:blip>
          <a:srcRect b="0" l="35064" r="0" t="47265"/>
          <a:stretch/>
        </p:blipFill>
        <p:spPr>
          <a:xfrm>
            <a:off x="8027975" y="2066100"/>
            <a:ext cx="1019700" cy="612650"/>
          </a:xfrm>
          <a:prstGeom prst="rect">
            <a:avLst/>
          </a:prstGeom>
          <a:noFill/>
          <a:ln>
            <a:noFill/>
          </a:ln>
        </p:spPr>
      </p:pic>
      <p:sp>
        <p:nvSpPr>
          <p:cNvPr id="142" name="Google Shape;142;p20"/>
          <p:cNvSpPr/>
          <p:nvPr/>
        </p:nvSpPr>
        <p:spPr>
          <a:xfrm>
            <a:off x="0" y="0"/>
            <a:ext cx="9144000" cy="0"/>
          </a:xfrm>
          <a:prstGeom prst="rect">
            <a:avLst/>
          </a:prstGeom>
          <a:noFill/>
          <a:ln>
            <a:noFill/>
          </a:ln>
        </p:spPr>
        <p:txBody>
          <a:bodyPr anchorCtr="0" anchor="ctr" bIns="8725" lIns="17450" spcFirstLastPara="1" rIns="17450" wrap="square" tIns="872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3" name="Google Shape;143;p20"/>
          <p:cNvSpPr txBox="1"/>
          <p:nvPr/>
        </p:nvSpPr>
        <p:spPr>
          <a:xfrm>
            <a:off x="3267075" y="1409700"/>
            <a:ext cx="12462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500">
              <a:latin typeface="Signika Negative Light"/>
              <a:ea typeface="Signika Negative Light"/>
              <a:cs typeface="Signika Negative Light"/>
              <a:sym typeface="Signika Negative Light"/>
            </a:endParaRPr>
          </a:p>
        </p:txBody>
      </p:sp>
      <p:pic>
        <p:nvPicPr>
          <p:cNvPr id="144" name="Google Shape;144;p20"/>
          <p:cNvPicPr preferRelativeResize="0"/>
          <p:nvPr/>
        </p:nvPicPr>
        <p:blipFill>
          <a:blip r:embed="rId18">
            <a:alphaModFix/>
          </a:blip>
          <a:stretch>
            <a:fillRect/>
          </a:stretch>
        </p:blipFill>
        <p:spPr>
          <a:xfrm>
            <a:off x="292375" y="2144072"/>
            <a:ext cx="1155625" cy="769016"/>
          </a:xfrm>
          <a:prstGeom prst="rect">
            <a:avLst/>
          </a:prstGeom>
          <a:noFill/>
          <a:ln>
            <a:noFill/>
          </a:ln>
        </p:spPr>
      </p:pic>
      <p:pic>
        <p:nvPicPr>
          <p:cNvPr id="145" name="Google Shape;145;p20"/>
          <p:cNvPicPr preferRelativeResize="0"/>
          <p:nvPr/>
        </p:nvPicPr>
        <p:blipFill rotWithShape="1">
          <a:blip r:embed="rId19">
            <a:alphaModFix/>
          </a:blip>
          <a:srcRect b="47949" l="2553" r="0" t="0"/>
          <a:stretch/>
        </p:blipFill>
        <p:spPr>
          <a:xfrm>
            <a:off x="3169612" y="1915475"/>
            <a:ext cx="2788920" cy="612648"/>
          </a:xfrm>
          <a:prstGeom prst="rect">
            <a:avLst/>
          </a:prstGeom>
          <a:noFill/>
          <a:ln>
            <a:noFill/>
          </a:ln>
        </p:spPr>
      </p:pic>
      <p:pic>
        <p:nvPicPr>
          <p:cNvPr id="146" name="Google Shape;146;p20"/>
          <p:cNvPicPr preferRelativeResize="0"/>
          <p:nvPr/>
        </p:nvPicPr>
        <p:blipFill rotWithShape="1">
          <a:blip r:embed="rId20">
            <a:alphaModFix/>
          </a:blip>
          <a:srcRect b="26301" l="0" r="0" t="8565"/>
          <a:stretch/>
        </p:blipFill>
        <p:spPr>
          <a:xfrm>
            <a:off x="3169600" y="2568762"/>
            <a:ext cx="2788925" cy="1001638"/>
          </a:xfrm>
          <a:prstGeom prst="rect">
            <a:avLst/>
          </a:prstGeom>
          <a:noFill/>
          <a:ln>
            <a:noFill/>
          </a:ln>
        </p:spPr>
      </p:pic>
      <p:pic>
        <p:nvPicPr>
          <p:cNvPr id="147" name="Google Shape;147;p20"/>
          <p:cNvPicPr preferRelativeResize="0"/>
          <p:nvPr/>
        </p:nvPicPr>
        <p:blipFill>
          <a:blip r:embed="rId21">
            <a:alphaModFix/>
          </a:blip>
          <a:stretch>
            <a:fillRect/>
          </a:stretch>
        </p:blipFill>
        <p:spPr>
          <a:xfrm>
            <a:off x="3146737" y="3654900"/>
            <a:ext cx="2834650" cy="137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7"/>
          <p:cNvSpPr txBox="1"/>
          <p:nvPr>
            <p:ph type="ctrTitle"/>
          </p:nvPr>
        </p:nvSpPr>
        <p:spPr>
          <a:xfrm>
            <a:off x="937200" y="420025"/>
            <a:ext cx="7269600" cy="51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latin typeface="Times New Roman"/>
                <a:ea typeface="Times New Roman"/>
                <a:cs typeface="Times New Roman"/>
                <a:sym typeface="Times New Roman"/>
              </a:rPr>
              <a:t>Abstract:</a:t>
            </a:r>
            <a:endParaRPr sz="2300">
              <a:latin typeface="Times New Roman"/>
              <a:ea typeface="Times New Roman"/>
              <a:cs typeface="Times New Roman"/>
              <a:sym typeface="Times New Roman"/>
            </a:endParaRPr>
          </a:p>
        </p:txBody>
      </p:sp>
      <p:sp>
        <p:nvSpPr>
          <p:cNvPr id="40" name="Google Shape;40;p7"/>
          <p:cNvSpPr txBox="1"/>
          <p:nvPr/>
        </p:nvSpPr>
        <p:spPr>
          <a:xfrm>
            <a:off x="995400" y="1033925"/>
            <a:ext cx="7153200" cy="38544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700"/>
              </a:spcBef>
              <a:spcAft>
                <a:spcPts val="0"/>
              </a:spcAft>
              <a:buNone/>
            </a:pPr>
            <a:r>
              <a:rPr lang="en" sz="1500">
                <a:solidFill>
                  <a:schemeClr val="dk1"/>
                </a:solidFill>
                <a:highlight>
                  <a:schemeClr val="lt1"/>
                </a:highlight>
                <a:latin typeface="Times New Roman"/>
                <a:ea typeface="Times New Roman"/>
                <a:cs typeface="Times New Roman"/>
                <a:sym typeface="Times New Roman"/>
              </a:rPr>
              <a:t>The experimentation and research of new mechanisms to protect against coral bleaching is with the use of </a:t>
            </a:r>
            <a:r>
              <a:rPr i="1" lang="en" sz="1500">
                <a:solidFill>
                  <a:schemeClr val="dk1"/>
                </a:solidFill>
                <a:highlight>
                  <a:schemeClr val="lt1"/>
                </a:highlight>
                <a:latin typeface="Times New Roman"/>
                <a:ea typeface="Times New Roman"/>
                <a:cs typeface="Times New Roman"/>
                <a:sym typeface="Times New Roman"/>
              </a:rPr>
              <a:t>Aiptasia Pallida</a:t>
            </a:r>
            <a:r>
              <a:rPr lang="en" sz="1500">
                <a:solidFill>
                  <a:schemeClr val="dk1"/>
                </a:solidFill>
                <a:highlight>
                  <a:schemeClr val="lt1"/>
                </a:highlight>
                <a:latin typeface="Times New Roman"/>
                <a:ea typeface="Times New Roman"/>
                <a:cs typeface="Times New Roman"/>
                <a:sym typeface="Times New Roman"/>
              </a:rPr>
              <a:t> as our model organism. With the utilization of the National Center for Biotechnology Information (NCBI) library of medicine, Student from Wilmington University of Delaware, will be collecting sirtuin genes data sequences which are NAD+ dependent.</a:t>
            </a:r>
            <a:endParaRPr sz="1500">
              <a:solidFill>
                <a:schemeClr val="dk1"/>
              </a:solidFill>
              <a:highlight>
                <a:schemeClr val="lt1"/>
              </a:highlight>
              <a:latin typeface="Times New Roman"/>
              <a:ea typeface="Times New Roman"/>
              <a:cs typeface="Times New Roman"/>
              <a:sym typeface="Times New Roman"/>
            </a:endParaRPr>
          </a:p>
          <a:p>
            <a:pPr indent="457200" lvl="0" marL="0" rtl="0" algn="l">
              <a:lnSpc>
                <a:spcPct val="115000"/>
              </a:lnSpc>
              <a:spcBef>
                <a:spcPts val="700"/>
              </a:spcBef>
              <a:spcAft>
                <a:spcPts val="0"/>
              </a:spcAft>
              <a:buClr>
                <a:schemeClr val="dk1"/>
              </a:buClr>
              <a:buSzPts val="1100"/>
              <a:buFont typeface="Arial"/>
              <a:buNone/>
            </a:pPr>
            <a:r>
              <a:rPr lang="en" sz="1500">
                <a:solidFill>
                  <a:schemeClr val="dk1"/>
                </a:solidFill>
                <a:highlight>
                  <a:schemeClr val="lt1"/>
                </a:highlight>
                <a:latin typeface="Times New Roman"/>
                <a:ea typeface="Times New Roman"/>
                <a:cs typeface="Times New Roman"/>
                <a:sym typeface="Times New Roman"/>
              </a:rPr>
              <a:t>We hope to find re-generating sequences, to genetically modify corals. Hoping that we can restore coral reefs starting in the Florida Keys. We must discover the connections of Sirtuin genes, proteins and transcripts to have better knowledge on how metabolic reactions occur in between the symbiotic relationship of the coral and dinoflagellate.</a:t>
            </a:r>
            <a:endParaRPr sz="1500">
              <a:solidFill>
                <a:schemeClr val="dk1"/>
              </a:solidFill>
              <a:highlight>
                <a:schemeClr val="lt1"/>
              </a:highlight>
              <a:latin typeface="Times New Roman"/>
              <a:ea typeface="Times New Roman"/>
              <a:cs typeface="Times New Roman"/>
              <a:sym typeface="Times New Roman"/>
            </a:endParaRPr>
          </a:p>
          <a:p>
            <a:pPr indent="0" lvl="0" marL="88900" rtl="0" algn="l">
              <a:lnSpc>
                <a:spcPct val="90000"/>
              </a:lnSpc>
              <a:spcBef>
                <a:spcPts val="700"/>
              </a:spcBef>
              <a:spcAft>
                <a:spcPts val="0"/>
              </a:spcAft>
              <a:buNone/>
            </a:pPr>
            <a:r>
              <a:t/>
            </a:r>
            <a:endParaRPr sz="1500">
              <a:solidFill>
                <a:schemeClr val="dk1"/>
              </a:solidFill>
              <a:highlight>
                <a:srgbClr val="FFE599"/>
              </a:highlight>
              <a:latin typeface="Times New Roman"/>
              <a:ea typeface="Times New Roman"/>
              <a:cs typeface="Times New Roman"/>
              <a:sym typeface="Times New Roman"/>
            </a:endParaRPr>
          </a:p>
          <a:p>
            <a:pPr indent="0" lvl="0" marL="88900" rtl="0" algn="l">
              <a:lnSpc>
                <a:spcPct val="90000"/>
              </a:lnSpc>
              <a:spcBef>
                <a:spcPts val="700"/>
              </a:spcBef>
              <a:spcAft>
                <a:spcPts val="0"/>
              </a:spcAft>
              <a:buNone/>
            </a:pPr>
            <a:r>
              <a:t/>
            </a:r>
            <a:endParaRPr sz="1500">
              <a:solidFill>
                <a:schemeClr val="dk1"/>
              </a:solidFill>
              <a:highlight>
                <a:srgbClr val="FFE599"/>
              </a:highlight>
              <a:latin typeface="Times New Roman"/>
              <a:ea typeface="Times New Roman"/>
              <a:cs typeface="Times New Roman"/>
              <a:sym typeface="Times New Roman"/>
            </a:endParaRPr>
          </a:p>
          <a:p>
            <a:pPr indent="0" lvl="0" marL="88900" rtl="0" algn="l">
              <a:lnSpc>
                <a:spcPct val="90000"/>
              </a:lnSpc>
              <a:spcBef>
                <a:spcPts val="700"/>
              </a:spcBef>
              <a:spcAft>
                <a:spcPts val="0"/>
              </a:spcAft>
              <a:buNone/>
            </a:pPr>
            <a:r>
              <a:t/>
            </a:r>
            <a:endParaRPr sz="1500">
              <a:solidFill>
                <a:schemeClr val="dk1"/>
              </a:solidFill>
              <a:highlight>
                <a:srgbClr val="FFE599"/>
              </a:highlight>
              <a:latin typeface="Times New Roman"/>
              <a:ea typeface="Times New Roman"/>
              <a:cs typeface="Times New Roman"/>
              <a:sym typeface="Times New Roman"/>
            </a:endParaRPr>
          </a:p>
          <a:p>
            <a:pPr indent="0" lvl="0" marL="88900" rtl="0" algn="l">
              <a:lnSpc>
                <a:spcPct val="90000"/>
              </a:lnSpc>
              <a:spcBef>
                <a:spcPts val="700"/>
              </a:spcBef>
              <a:spcAft>
                <a:spcPts val="0"/>
              </a:spcAft>
              <a:buClr>
                <a:schemeClr val="dk1"/>
              </a:buClr>
              <a:buSzPts val="1100"/>
              <a:buFont typeface="Arial"/>
              <a:buNone/>
            </a:pPr>
            <a:r>
              <a:t/>
            </a:r>
            <a:endParaRPr sz="1500">
              <a:solidFill>
                <a:schemeClr val="dk1"/>
              </a:solidFill>
              <a:highlight>
                <a:srgbClr val="FFE599"/>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8"/>
          <p:cNvSpPr txBox="1"/>
          <p:nvPr>
            <p:ph type="ctrTitle"/>
          </p:nvPr>
        </p:nvSpPr>
        <p:spPr>
          <a:xfrm>
            <a:off x="937200" y="420025"/>
            <a:ext cx="7269600" cy="51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t>Introduction:</a:t>
            </a:r>
            <a:endParaRPr sz="2300"/>
          </a:p>
        </p:txBody>
      </p:sp>
      <p:sp>
        <p:nvSpPr>
          <p:cNvPr id="46" name="Google Shape;46;p8"/>
          <p:cNvSpPr txBox="1"/>
          <p:nvPr/>
        </p:nvSpPr>
        <p:spPr>
          <a:xfrm>
            <a:off x="995400" y="1033925"/>
            <a:ext cx="7153200" cy="1818900"/>
          </a:xfrm>
          <a:prstGeom prst="rect">
            <a:avLst/>
          </a:prstGeom>
          <a:noFill/>
          <a:ln>
            <a:noFill/>
          </a:ln>
        </p:spPr>
        <p:txBody>
          <a:bodyPr anchorCtr="0" anchor="t" bIns="91425" lIns="91425" spcFirstLastPara="1" rIns="91425" wrap="square" tIns="91425">
            <a:spAutoFit/>
          </a:bodyPr>
          <a:lstStyle/>
          <a:p>
            <a:pPr indent="368300" lvl="0" marL="88900" rtl="0" algn="l">
              <a:lnSpc>
                <a:spcPct val="90000"/>
              </a:lnSpc>
              <a:spcBef>
                <a:spcPts val="700"/>
              </a:spcBef>
              <a:spcAft>
                <a:spcPts val="0"/>
              </a:spcAft>
              <a:buNone/>
            </a:pPr>
            <a:r>
              <a:rPr lang="en" sz="1500">
                <a:solidFill>
                  <a:schemeClr val="dk1"/>
                </a:solidFill>
                <a:latin typeface="Times New Roman"/>
                <a:ea typeface="Times New Roman"/>
                <a:cs typeface="Times New Roman"/>
                <a:sym typeface="Times New Roman"/>
              </a:rPr>
              <a:t>Our mechanism of study is </a:t>
            </a:r>
            <a:r>
              <a:rPr i="1" lang="en" sz="1500">
                <a:solidFill>
                  <a:schemeClr val="dk1"/>
                </a:solidFill>
                <a:latin typeface="Times New Roman"/>
                <a:ea typeface="Times New Roman"/>
                <a:cs typeface="Times New Roman"/>
                <a:sym typeface="Times New Roman"/>
              </a:rPr>
              <a:t>Aiptasia Pallida</a:t>
            </a:r>
            <a:r>
              <a:rPr lang="en" sz="1500">
                <a:solidFill>
                  <a:schemeClr val="dk1"/>
                </a:solidFill>
                <a:latin typeface="Times New Roman"/>
                <a:ea typeface="Times New Roman"/>
                <a:cs typeface="Times New Roman"/>
                <a:sym typeface="Times New Roman"/>
              </a:rPr>
              <a:t> due to its symbiotic relations and is homogeneous to</a:t>
            </a:r>
            <a:r>
              <a:rPr lang="en" sz="1500">
                <a:solidFill>
                  <a:srgbClr val="222222"/>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other corals. Coral bleaching is our major concern. It is nothing but the absence of the symbiont dinoflagellate caused by stress due to extreme temperature changes and most of its food source.</a:t>
            </a:r>
            <a:endParaRPr sz="1500">
              <a:solidFill>
                <a:schemeClr val="dk1"/>
              </a:solidFill>
              <a:latin typeface="Times New Roman"/>
              <a:ea typeface="Times New Roman"/>
              <a:cs typeface="Times New Roman"/>
              <a:sym typeface="Times New Roman"/>
            </a:endParaRPr>
          </a:p>
          <a:p>
            <a:pPr indent="-323850" lvl="0" marL="457200" rtl="0" algn="l">
              <a:lnSpc>
                <a:spcPct val="90000"/>
              </a:lnSpc>
              <a:spcBef>
                <a:spcPts val="70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The nutrients offered by the algae are glucose, oxygen and fixed carbon by photosynthesis using NAD+.</a:t>
            </a:r>
            <a:endParaRPr sz="1500">
              <a:solidFill>
                <a:schemeClr val="dk1"/>
              </a:solidFill>
              <a:latin typeface="Times New Roman"/>
              <a:ea typeface="Times New Roman"/>
              <a:cs typeface="Times New Roman"/>
              <a:sym typeface="Times New Roman"/>
            </a:endParaRPr>
          </a:p>
          <a:p>
            <a:pPr indent="0" lvl="0" marL="88900" rtl="0" algn="l">
              <a:lnSpc>
                <a:spcPct val="90000"/>
              </a:lnSpc>
              <a:spcBef>
                <a:spcPts val="700"/>
              </a:spcBef>
              <a:spcAft>
                <a:spcPts val="0"/>
              </a:spcAft>
              <a:buClr>
                <a:schemeClr val="dk1"/>
              </a:buClr>
              <a:buSzPts val="1100"/>
              <a:buFont typeface="Arial"/>
              <a:buNone/>
            </a:pPr>
            <a:r>
              <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9"/>
          <p:cNvSpPr txBox="1"/>
          <p:nvPr>
            <p:ph type="ctrTitle"/>
          </p:nvPr>
        </p:nvSpPr>
        <p:spPr>
          <a:xfrm>
            <a:off x="937200" y="572425"/>
            <a:ext cx="7269600" cy="62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latin typeface="Times New Roman"/>
                <a:ea typeface="Times New Roman"/>
                <a:cs typeface="Times New Roman"/>
                <a:sym typeface="Times New Roman"/>
              </a:rPr>
              <a:t>Materials and Methods:</a:t>
            </a:r>
            <a:endParaRPr sz="2300">
              <a:latin typeface="Times New Roman"/>
              <a:ea typeface="Times New Roman"/>
              <a:cs typeface="Times New Roman"/>
              <a:sym typeface="Times New Roman"/>
            </a:endParaRPr>
          </a:p>
        </p:txBody>
      </p:sp>
      <p:sp>
        <p:nvSpPr>
          <p:cNvPr id="52" name="Google Shape;52;p9"/>
          <p:cNvSpPr txBox="1"/>
          <p:nvPr/>
        </p:nvSpPr>
        <p:spPr>
          <a:xfrm>
            <a:off x="1083411" y="1401806"/>
            <a:ext cx="7315200" cy="208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highlight>
                  <a:schemeClr val="lt1"/>
                </a:highlight>
                <a:latin typeface="Times New Roman"/>
                <a:ea typeface="Times New Roman"/>
                <a:cs typeface="Times New Roman"/>
                <a:sym typeface="Times New Roman"/>
              </a:rPr>
              <a:t>-</a:t>
            </a:r>
            <a:r>
              <a:rPr lang="en" sz="1200">
                <a:solidFill>
                  <a:schemeClr val="dk1"/>
                </a:solidFill>
                <a:highlight>
                  <a:schemeClr val="lt1"/>
                </a:highlight>
                <a:latin typeface="Times New Roman"/>
                <a:ea typeface="Times New Roman"/>
                <a:cs typeface="Times New Roman"/>
                <a:sym typeface="Times New Roman"/>
              </a:rPr>
              <a:t>The use of National Center for Biotechnology Information (NCBI) library of medicine to find sequences of interest. </a:t>
            </a:r>
            <a:endParaRPr sz="12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highlight>
                  <a:schemeClr val="lt1"/>
                </a:highlight>
                <a:latin typeface="Times New Roman"/>
                <a:ea typeface="Times New Roman"/>
                <a:cs typeface="Times New Roman"/>
                <a:sym typeface="Times New Roman"/>
              </a:rPr>
              <a:t>- To start the search, you have to input the individual name and look for sirtuins, each one individually,  for both human and Aiptasia. </a:t>
            </a:r>
            <a:endParaRPr sz="12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highlight>
                  <a:schemeClr val="lt1"/>
                </a:highlight>
                <a:latin typeface="Times New Roman"/>
                <a:ea typeface="Times New Roman"/>
                <a:cs typeface="Times New Roman"/>
                <a:sym typeface="Times New Roman"/>
              </a:rPr>
              <a:t>-To run BLAST, there’s specific slot for protein comparison as well as transcripts and genes.</a:t>
            </a:r>
            <a:endParaRPr sz="12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highlight>
                  <a:schemeClr val="lt1"/>
                </a:highlight>
                <a:latin typeface="Times New Roman"/>
                <a:ea typeface="Times New Roman"/>
                <a:cs typeface="Times New Roman"/>
                <a:sym typeface="Times New Roman"/>
              </a:rPr>
              <a:t>-Utilize the genome viewer data sequence, Dot Pairwise and Pairwise comparison.</a:t>
            </a:r>
            <a:endParaRPr sz="12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highlight>
                  <a:schemeClr val="lt1"/>
                </a:highlight>
                <a:latin typeface="Times New Roman"/>
                <a:ea typeface="Times New Roman"/>
                <a:cs typeface="Times New Roman"/>
                <a:sym typeface="Times New Roman"/>
              </a:rPr>
              <a:t>- Later on in lab experimentation to study the genome of Aiptasia pallida, we are taking an approach of administering a NAD+ Supplement.</a:t>
            </a:r>
            <a:endParaRPr sz="12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highlight>
                  <a:schemeClr val="lt1"/>
                </a:highlight>
                <a:latin typeface="Times New Roman"/>
                <a:ea typeface="Times New Roman"/>
                <a:cs typeface="Times New Roman"/>
                <a:sym typeface="Times New Roman"/>
              </a:rPr>
              <a:t>- Aiptasia pallida will be kept and maintained in two tanks: (10-20) gallon tank each</a:t>
            </a:r>
            <a:endParaRPr sz="12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highlight>
                  <a:schemeClr val="lt1"/>
                </a:highlight>
                <a:latin typeface="Times New Roman"/>
                <a:ea typeface="Times New Roman"/>
                <a:cs typeface="Times New Roman"/>
                <a:sym typeface="Times New Roman"/>
              </a:rPr>
              <a:t>- One tank for symbiotic and the other for aposymbiotic/asymbiotic (with and without algae).</a:t>
            </a:r>
            <a:endParaRPr sz="1200">
              <a:highlight>
                <a:schemeClr val="lt1"/>
              </a:highlight>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0"/>
          <p:cNvSpPr txBox="1"/>
          <p:nvPr>
            <p:ph type="ctrTitle"/>
          </p:nvPr>
        </p:nvSpPr>
        <p:spPr>
          <a:xfrm>
            <a:off x="937200" y="183525"/>
            <a:ext cx="7269600" cy="51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t>Data Collected</a:t>
            </a:r>
            <a:r>
              <a:rPr lang="en" sz="2300"/>
              <a:t>:</a:t>
            </a:r>
            <a:endParaRPr sz="2300"/>
          </a:p>
        </p:txBody>
      </p:sp>
      <p:sp>
        <p:nvSpPr>
          <p:cNvPr id="58" name="Google Shape;58;p10"/>
          <p:cNvSpPr txBox="1"/>
          <p:nvPr/>
        </p:nvSpPr>
        <p:spPr>
          <a:xfrm>
            <a:off x="995400" y="1033925"/>
            <a:ext cx="7153200" cy="690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700"/>
              </a:spcBef>
              <a:spcAft>
                <a:spcPts val="0"/>
              </a:spcAft>
              <a:buNone/>
            </a:pPr>
            <a:r>
              <a:t/>
            </a:r>
            <a:endParaRPr sz="1500">
              <a:solidFill>
                <a:schemeClr val="dk1"/>
              </a:solidFill>
              <a:highlight>
                <a:srgbClr val="FFFFFF"/>
              </a:highlight>
              <a:latin typeface="Times New Roman"/>
              <a:ea typeface="Times New Roman"/>
              <a:cs typeface="Times New Roman"/>
              <a:sym typeface="Times New Roman"/>
            </a:endParaRPr>
          </a:p>
          <a:p>
            <a:pPr indent="0" lvl="0" marL="88900" rtl="0" algn="l">
              <a:lnSpc>
                <a:spcPct val="90000"/>
              </a:lnSpc>
              <a:spcBef>
                <a:spcPts val="700"/>
              </a:spcBef>
              <a:spcAft>
                <a:spcPts val="0"/>
              </a:spcAft>
              <a:buNone/>
            </a:pPr>
            <a:r>
              <a:t/>
            </a:r>
            <a:endParaRPr sz="1500">
              <a:solidFill>
                <a:schemeClr val="dk1"/>
              </a:solidFill>
              <a:highlight>
                <a:srgbClr val="FFFFFF"/>
              </a:highlight>
              <a:latin typeface="Times New Roman"/>
              <a:ea typeface="Times New Roman"/>
              <a:cs typeface="Times New Roman"/>
              <a:sym typeface="Times New Roman"/>
            </a:endParaRPr>
          </a:p>
        </p:txBody>
      </p:sp>
      <p:pic>
        <p:nvPicPr>
          <p:cNvPr id="59" name="Google Shape;59;p10"/>
          <p:cNvPicPr preferRelativeResize="0"/>
          <p:nvPr/>
        </p:nvPicPr>
        <p:blipFill rotWithShape="1">
          <a:blip r:embed="rId3">
            <a:alphaModFix/>
          </a:blip>
          <a:srcRect b="-3" l="2619" r="0" t="68018"/>
          <a:stretch/>
        </p:blipFill>
        <p:spPr>
          <a:xfrm>
            <a:off x="309875" y="698625"/>
            <a:ext cx="8424950" cy="1232725"/>
          </a:xfrm>
          <a:prstGeom prst="rect">
            <a:avLst/>
          </a:prstGeom>
          <a:noFill/>
          <a:ln>
            <a:noFill/>
          </a:ln>
        </p:spPr>
      </p:pic>
      <p:sp>
        <p:nvSpPr>
          <p:cNvPr id="60" name="Google Shape;60;p10"/>
          <p:cNvSpPr txBox="1"/>
          <p:nvPr/>
        </p:nvSpPr>
        <p:spPr>
          <a:xfrm>
            <a:off x="309875" y="2167850"/>
            <a:ext cx="8424900" cy="13914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1200"/>
              </a:spcBef>
              <a:spcAft>
                <a:spcPts val="1200"/>
              </a:spcAft>
              <a:buClr>
                <a:schemeClr val="dk1"/>
              </a:buClr>
              <a:buSzPts val="1100"/>
              <a:buFont typeface="Arial"/>
              <a:buNone/>
            </a:pPr>
            <a:r>
              <a:rPr lang="en">
                <a:solidFill>
                  <a:schemeClr val="dk1"/>
                </a:solidFill>
                <a:latin typeface="Times New Roman"/>
                <a:ea typeface="Times New Roman"/>
                <a:cs typeface="Times New Roman"/>
                <a:sym typeface="Times New Roman"/>
              </a:rPr>
              <a:t>The Query cover 89%, means that the percentage of the sequence is aligned to that percentage of that specific subject and that 11% of the sequence is not aligned. The E value should be no more than 10E. The Per identity of 59.39% means that this percentage is identical to our protein sequence of the subject of interest. Query cover should be high, E value should be low and the Per identity should be high, to know that our sequence is homologous to the subject sequence. </a:t>
            </a:r>
            <a:endParaRPr>
              <a:solidFill>
                <a:schemeClr val="dk1"/>
              </a:solidFill>
              <a:highlight>
                <a:schemeClr val="accent1"/>
              </a:highlight>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1"/>
          <p:cNvSpPr txBox="1"/>
          <p:nvPr>
            <p:ph type="ctrTitle"/>
          </p:nvPr>
        </p:nvSpPr>
        <p:spPr>
          <a:xfrm>
            <a:off x="937200" y="420025"/>
            <a:ext cx="7269600" cy="51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t>Data Collected Continued:</a:t>
            </a:r>
            <a:endParaRPr sz="2300"/>
          </a:p>
        </p:txBody>
      </p:sp>
      <p:sp>
        <p:nvSpPr>
          <p:cNvPr id="66" name="Google Shape;66;p11"/>
          <p:cNvSpPr txBox="1"/>
          <p:nvPr/>
        </p:nvSpPr>
        <p:spPr>
          <a:xfrm>
            <a:off x="995400" y="1033925"/>
            <a:ext cx="7153200" cy="690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700"/>
              </a:spcBef>
              <a:spcAft>
                <a:spcPts val="0"/>
              </a:spcAft>
              <a:buNone/>
            </a:pPr>
            <a:r>
              <a:t/>
            </a:r>
            <a:endParaRPr sz="1500">
              <a:solidFill>
                <a:schemeClr val="dk1"/>
              </a:solidFill>
              <a:highlight>
                <a:srgbClr val="FFFFFF"/>
              </a:highlight>
              <a:latin typeface="Times New Roman"/>
              <a:ea typeface="Times New Roman"/>
              <a:cs typeface="Times New Roman"/>
              <a:sym typeface="Times New Roman"/>
            </a:endParaRPr>
          </a:p>
          <a:p>
            <a:pPr indent="0" lvl="0" marL="88900" rtl="0" algn="l">
              <a:lnSpc>
                <a:spcPct val="90000"/>
              </a:lnSpc>
              <a:spcBef>
                <a:spcPts val="700"/>
              </a:spcBef>
              <a:spcAft>
                <a:spcPts val="0"/>
              </a:spcAft>
              <a:buNone/>
            </a:pPr>
            <a:r>
              <a:t/>
            </a:r>
            <a:endParaRPr sz="1500">
              <a:solidFill>
                <a:schemeClr val="dk1"/>
              </a:solidFill>
              <a:highlight>
                <a:srgbClr val="FFFFFF"/>
              </a:highlight>
              <a:latin typeface="Times New Roman"/>
              <a:ea typeface="Times New Roman"/>
              <a:cs typeface="Times New Roman"/>
              <a:sym typeface="Times New Roman"/>
            </a:endParaRPr>
          </a:p>
        </p:txBody>
      </p:sp>
      <p:pic>
        <p:nvPicPr>
          <p:cNvPr id="67" name="Google Shape;67;p11"/>
          <p:cNvPicPr preferRelativeResize="0"/>
          <p:nvPr/>
        </p:nvPicPr>
        <p:blipFill>
          <a:blip r:embed="rId3">
            <a:alphaModFix/>
          </a:blip>
          <a:stretch>
            <a:fillRect/>
          </a:stretch>
        </p:blipFill>
        <p:spPr>
          <a:xfrm>
            <a:off x="1476375" y="1508575"/>
            <a:ext cx="6191250" cy="2469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2"/>
          <p:cNvSpPr txBox="1"/>
          <p:nvPr>
            <p:ph type="ctrTitle"/>
          </p:nvPr>
        </p:nvSpPr>
        <p:spPr>
          <a:xfrm>
            <a:off x="937200" y="572425"/>
            <a:ext cx="7269600" cy="50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latin typeface="Times New Roman"/>
                <a:ea typeface="Times New Roman"/>
                <a:cs typeface="Times New Roman"/>
                <a:sym typeface="Times New Roman"/>
              </a:rPr>
              <a:t>Results </a:t>
            </a:r>
            <a:r>
              <a:rPr lang="en" sz="2300">
                <a:latin typeface="Times New Roman"/>
                <a:ea typeface="Times New Roman"/>
                <a:cs typeface="Times New Roman"/>
                <a:sym typeface="Times New Roman"/>
              </a:rPr>
              <a:t>Dot alignment </a:t>
            </a:r>
            <a:r>
              <a:rPr lang="en" sz="2300">
                <a:latin typeface="Times New Roman"/>
                <a:ea typeface="Times New Roman"/>
                <a:cs typeface="Times New Roman"/>
                <a:sym typeface="Times New Roman"/>
              </a:rPr>
              <a:t>sequence comparison: </a:t>
            </a:r>
            <a:endParaRPr sz="2300">
              <a:latin typeface="Times New Roman"/>
              <a:ea typeface="Times New Roman"/>
              <a:cs typeface="Times New Roman"/>
              <a:sym typeface="Times New Roman"/>
            </a:endParaRPr>
          </a:p>
        </p:txBody>
      </p:sp>
      <p:pic>
        <p:nvPicPr>
          <p:cNvPr id="73" name="Google Shape;73;p12"/>
          <p:cNvPicPr preferRelativeResize="0"/>
          <p:nvPr/>
        </p:nvPicPr>
        <p:blipFill>
          <a:blip r:embed="rId3">
            <a:alphaModFix/>
          </a:blip>
          <a:stretch>
            <a:fillRect/>
          </a:stretch>
        </p:blipFill>
        <p:spPr>
          <a:xfrm>
            <a:off x="376475" y="1196175"/>
            <a:ext cx="5963049" cy="3756575"/>
          </a:xfrm>
          <a:prstGeom prst="rect">
            <a:avLst/>
          </a:prstGeom>
          <a:noFill/>
          <a:ln>
            <a:noFill/>
          </a:ln>
        </p:spPr>
      </p:pic>
      <p:sp>
        <p:nvSpPr>
          <p:cNvPr id="74" name="Google Shape;74;p12"/>
          <p:cNvSpPr txBox="1"/>
          <p:nvPr/>
        </p:nvSpPr>
        <p:spPr>
          <a:xfrm>
            <a:off x="6582175" y="1126000"/>
            <a:ext cx="2286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-The red letters are </a:t>
            </a:r>
            <a:r>
              <a:rPr lang="en">
                <a:latin typeface="Times New Roman"/>
                <a:ea typeface="Times New Roman"/>
                <a:cs typeface="Times New Roman"/>
                <a:sym typeface="Times New Roman"/>
              </a:rPr>
              <a:t>differing</a:t>
            </a:r>
            <a:r>
              <a:rPr lang="en">
                <a:latin typeface="Times New Roman"/>
                <a:ea typeface="Times New Roman"/>
                <a:cs typeface="Times New Roman"/>
                <a:sym typeface="Times New Roman"/>
              </a:rPr>
              <a:t> Amino Acids in the subject sequence.</a:t>
            </a:r>
            <a:endParaRPr>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3"/>
          <p:cNvSpPr txBox="1"/>
          <p:nvPr>
            <p:ph type="ctrTitle"/>
          </p:nvPr>
        </p:nvSpPr>
        <p:spPr>
          <a:xfrm>
            <a:off x="937200" y="572425"/>
            <a:ext cx="7269600" cy="50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latin typeface="Times New Roman"/>
                <a:ea typeface="Times New Roman"/>
                <a:cs typeface="Times New Roman"/>
                <a:sym typeface="Times New Roman"/>
              </a:rPr>
              <a:t>Results Pairwise sequence comparison:</a:t>
            </a:r>
            <a:r>
              <a:rPr lang="en" sz="2300"/>
              <a:t> </a:t>
            </a:r>
            <a:endParaRPr sz="2300"/>
          </a:p>
        </p:txBody>
      </p:sp>
      <p:pic>
        <p:nvPicPr>
          <p:cNvPr id="80" name="Google Shape;80;p13"/>
          <p:cNvPicPr preferRelativeResize="0"/>
          <p:nvPr/>
        </p:nvPicPr>
        <p:blipFill>
          <a:blip r:embed="rId3">
            <a:alphaModFix/>
          </a:blip>
          <a:stretch>
            <a:fillRect/>
          </a:stretch>
        </p:blipFill>
        <p:spPr>
          <a:xfrm>
            <a:off x="400050" y="1011325"/>
            <a:ext cx="5917311" cy="3756574"/>
          </a:xfrm>
          <a:prstGeom prst="rect">
            <a:avLst/>
          </a:prstGeom>
          <a:noFill/>
          <a:ln>
            <a:noFill/>
          </a:ln>
        </p:spPr>
      </p:pic>
      <p:sp>
        <p:nvSpPr>
          <p:cNvPr id="81" name="Google Shape;81;p13"/>
          <p:cNvSpPr txBox="1"/>
          <p:nvPr/>
        </p:nvSpPr>
        <p:spPr>
          <a:xfrm>
            <a:off x="6839350" y="1103300"/>
            <a:ext cx="2124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 </a:t>
            </a:r>
            <a:r>
              <a:rPr lang="en">
                <a:latin typeface="Times New Roman"/>
                <a:ea typeface="Times New Roman"/>
                <a:cs typeface="Times New Roman"/>
                <a:sym typeface="Times New Roman"/>
              </a:rPr>
              <a:t>The letters display an identical match.</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-The + is a positive match= conservative substitution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-White space is match with zero or negative score</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 Dashes represent gaps.</a:t>
            </a:r>
            <a:endParaRPr>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4"/>
          <p:cNvSpPr txBox="1"/>
          <p:nvPr>
            <p:ph type="ctrTitle"/>
          </p:nvPr>
        </p:nvSpPr>
        <p:spPr>
          <a:xfrm>
            <a:off x="937200" y="306150"/>
            <a:ext cx="7269600" cy="76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t>Multiple Sequence Alignment view of sirtuin 5 for Aiptasia vs Human</a:t>
            </a:r>
            <a:endParaRPr sz="2300"/>
          </a:p>
        </p:txBody>
      </p:sp>
      <p:pic>
        <p:nvPicPr>
          <p:cNvPr id="87" name="Google Shape;87;p14"/>
          <p:cNvPicPr preferRelativeResize="0"/>
          <p:nvPr/>
        </p:nvPicPr>
        <p:blipFill>
          <a:blip r:embed="rId3">
            <a:alphaModFix/>
          </a:blip>
          <a:stretch>
            <a:fillRect/>
          </a:stretch>
        </p:blipFill>
        <p:spPr>
          <a:xfrm>
            <a:off x="152400" y="1072525"/>
            <a:ext cx="8839200" cy="3446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ceans Awareness Social Media Strategy Template">
  <a:themeElements>
    <a:clrScheme name="Simple Light">
      <a:dk1>
        <a:srgbClr val="000000"/>
      </a:dk1>
      <a:lt1>
        <a:srgbClr val="F0F4F7"/>
      </a:lt1>
      <a:dk2>
        <a:srgbClr val="595959"/>
      </a:dk2>
      <a:lt2>
        <a:srgbClr val="EEEEEE"/>
      </a:lt2>
      <a:accent1>
        <a:srgbClr val="F26627"/>
      </a:accent1>
      <a:accent2>
        <a:srgbClr val="F9A26C"/>
      </a:accent2>
      <a:accent3>
        <a:srgbClr val="9BD7D1"/>
      </a:accent3>
      <a:accent4>
        <a:srgbClr val="325D79"/>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