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66" r:id="rId3"/>
    <p:sldId id="265" r:id="rId4"/>
    <p:sldId id="257" r:id="rId5"/>
    <p:sldId id="258" r:id="rId6"/>
    <p:sldId id="263" r:id="rId7"/>
    <p:sldId id="264" r:id="rId8"/>
    <p:sldId id="259" r:id="rId9"/>
    <p:sldId id="260" r:id="rId10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B9B1AB-1047-43FF-9A13-CE302E38754F}" v="11" dt="2022-03-08T01:48:08.3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2" autoAdjust="0"/>
    <p:restoredTop sz="94687"/>
  </p:normalViewPr>
  <p:slideViewPr>
    <p:cSldViewPr snapToGrid="0">
      <p:cViewPr varScale="1">
        <p:scale>
          <a:sx n="62" d="100"/>
          <a:sy n="62" d="100"/>
        </p:scale>
        <p:origin x="1276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innette" userId="44d9fae708f1bbd7" providerId="LiveId" clId="{03B9B1AB-1047-43FF-9A13-CE302E38754F}"/>
    <pc:docChg chg="undo custSel addSld delSld modSld">
      <pc:chgData name="Ginnette" userId="44d9fae708f1bbd7" providerId="LiveId" clId="{03B9B1AB-1047-43FF-9A13-CE302E38754F}" dt="2022-03-09T01:39:31.845" v="792" actId="20577"/>
      <pc:docMkLst>
        <pc:docMk/>
      </pc:docMkLst>
      <pc:sldChg chg="modSp mod">
        <pc:chgData name="Ginnette" userId="44d9fae708f1bbd7" providerId="LiveId" clId="{03B9B1AB-1047-43FF-9A13-CE302E38754F}" dt="2022-03-08T02:39:09.296" v="694" actId="20577"/>
        <pc:sldMkLst>
          <pc:docMk/>
          <pc:sldMk cId="0" sldId="257"/>
        </pc:sldMkLst>
        <pc:spChg chg="mod">
          <ac:chgData name="Ginnette" userId="44d9fae708f1bbd7" providerId="LiveId" clId="{03B9B1AB-1047-43FF-9A13-CE302E38754F}" dt="2022-03-08T02:39:09.296" v="694" actId="20577"/>
          <ac:spMkLst>
            <pc:docMk/>
            <pc:sldMk cId="0" sldId="257"/>
            <ac:spMk id="98" creationId="{00000000-0000-0000-0000-000000000000}"/>
          </ac:spMkLst>
        </pc:spChg>
      </pc:sldChg>
      <pc:sldChg chg="modSp mod">
        <pc:chgData name="Ginnette" userId="44d9fae708f1bbd7" providerId="LiveId" clId="{03B9B1AB-1047-43FF-9A13-CE302E38754F}" dt="2022-03-09T01:39:31.845" v="792" actId="20577"/>
        <pc:sldMkLst>
          <pc:docMk/>
          <pc:sldMk cId="0" sldId="258"/>
        </pc:sldMkLst>
        <pc:spChg chg="mod">
          <ac:chgData name="Ginnette" userId="44d9fae708f1bbd7" providerId="LiveId" clId="{03B9B1AB-1047-43FF-9A13-CE302E38754F}" dt="2022-03-09T01:39:31.845" v="792" actId="20577"/>
          <ac:spMkLst>
            <pc:docMk/>
            <pc:sldMk cId="0" sldId="258"/>
            <ac:spMk id="104" creationId="{00000000-0000-0000-0000-000000000000}"/>
          </ac:spMkLst>
        </pc:spChg>
      </pc:sldChg>
      <pc:sldChg chg="add del">
        <pc:chgData name="Ginnette" userId="44d9fae708f1bbd7" providerId="LiveId" clId="{03B9B1AB-1047-43FF-9A13-CE302E38754F}" dt="2022-03-08T02:13:56.131" v="458" actId="47"/>
        <pc:sldMkLst>
          <pc:docMk/>
          <pc:sldMk cId="0" sldId="261"/>
        </pc:sldMkLst>
      </pc:sldChg>
      <pc:sldChg chg="modSp mod">
        <pc:chgData name="Ginnette" userId="44d9fae708f1bbd7" providerId="LiveId" clId="{03B9B1AB-1047-43FF-9A13-CE302E38754F}" dt="2022-03-08T02:45:43.184" v="764" actId="20577"/>
        <pc:sldMkLst>
          <pc:docMk/>
          <pc:sldMk cId="3199843104" sldId="264"/>
        </pc:sldMkLst>
        <pc:spChg chg="mod">
          <ac:chgData name="Ginnette" userId="44d9fae708f1bbd7" providerId="LiveId" clId="{03B9B1AB-1047-43FF-9A13-CE302E38754F}" dt="2022-03-08T02:45:43.184" v="764" actId="20577"/>
          <ac:spMkLst>
            <pc:docMk/>
            <pc:sldMk cId="3199843104" sldId="264"/>
            <ac:spMk id="3" creationId="{4939D177-DD2E-004B-A920-DA81BA59677C}"/>
          </ac:spMkLst>
        </pc:spChg>
      </pc:sldChg>
      <pc:sldChg chg="add del">
        <pc:chgData name="Ginnette" userId="44d9fae708f1bbd7" providerId="LiveId" clId="{03B9B1AB-1047-43FF-9A13-CE302E38754F}" dt="2022-03-08T02:34:15.431" v="625" actId="47"/>
        <pc:sldMkLst>
          <pc:docMk/>
          <pc:sldMk cId="3340240822" sldId="265"/>
        </pc:sldMkLst>
      </pc:sldChg>
      <pc:sldChg chg="addSp delSp modSp new add del mod modClrScheme chgLayout">
        <pc:chgData name="Ginnette" userId="44d9fae708f1bbd7" providerId="LiveId" clId="{03B9B1AB-1047-43FF-9A13-CE302E38754F}" dt="2022-03-08T02:35:29.287" v="661" actId="33524"/>
        <pc:sldMkLst>
          <pc:docMk/>
          <pc:sldMk cId="1912633183" sldId="266"/>
        </pc:sldMkLst>
        <pc:spChg chg="mod ord">
          <ac:chgData name="Ginnette" userId="44d9fae708f1bbd7" providerId="LiveId" clId="{03B9B1AB-1047-43FF-9A13-CE302E38754F}" dt="2022-03-08T01:41:47.501" v="14" actId="26606"/>
          <ac:spMkLst>
            <pc:docMk/>
            <pc:sldMk cId="1912633183" sldId="266"/>
            <ac:spMk id="2" creationId="{3649459D-505B-48DE-BEC4-DDC644F9FA96}"/>
          </ac:spMkLst>
        </pc:spChg>
        <pc:spChg chg="del">
          <ac:chgData name="Ginnette" userId="44d9fae708f1bbd7" providerId="LiveId" clId="{03B9B1AB-1047-43FF-9A13-CE302E38754F}" dt="2022-03-08T01:41:34.774" v="12" actId="478"/>
          <ac:spMkLst>
            <pc:docMk/>
            <pc:sldMk cId="1912633183" sldId="266"/>
            <ac:spMk id="3" creationId="{B30DABD8-B5E8-4D5F-94F3-9F0013A51C16}"/>
          </ac:spMkLst>
        </pc:spChg>
        <pc:spChg chg="add del mod ord">
          <ac:chgData name="Ginnette" userId="44d9fae708f1bbd7" providerId="LiveId" clId="{03B9B1AB-1047-43FF-9A13-CE302E38754F}" dt="2022-03-08T01:41:47.501" v="14" actId="26606"/>
          <ac:spMkLst>
            <pc:docMk/>
            <pc:sldMk cId="1912633183" sldId="266"/>
            <ac:spMk id="4" creationId="{8C486C95-E585-47A5-BEB2-7CE5430CE289}"/>
          </ac:spMkLst>
        </pc:spChg>
        <pc:spChg chg="add del mod">
          <ac:chgData name="Ginnette" userId="44d9fae708f1bbd7" providerId="LiveId" clId="{03B9B1AB-1047-43FF-9A13-CE302E38754F}" dt="2022-03-08T01:45:43.295" v="85" actId="767"/>
          <ac:spMkLst>
            <pc:docMk/>
            <pc:sldMk cId="1912633183" sldId="266"/>
            <ac:spMk id="6" creationId="{975B0EF4-7BC2-4B77-9662-3307939F7CA3}"/>
          </ac:spMkLst>
        </pc:spChg>
        <pc:spChg chg="add del mod">
          <ac:chgData name="Ginnette" userId="44d9fae708f1bbd7" providerId="LiveId" clId="{03B9B1AB-1047-43FF-9A13-CE302E38754F}" dt="2022-03-08T01:45:41.616" v="83" actId="767"/>
          <ac:spMkLst>
            <pc:docMk/>
            <pc:sldMk cId="1912633183" sldId="266"/>
            <ac:spMk id="7" creationId="{B8960066-9EDD-4CC5-BE2F-36A19907F2AC}"/>
          </ac:spMkLst>
        </pc:spChg>
        <pc:spChg chg="add del mod">
          <ac:chgData name="Ginnette" userId="44d9fae708f1bbd7" providerId="LiveId" clId="{03B9B1AB-1047-43FF-9A13-CE302E38754F}" dt="2022-03-08T01:45:41.076" v="82" actId="767"/>
          <ac:spMkLst>
            <pc:docMk/>
            <pc:sldMk cId="1912633183" sldId="266"/>
            <ac:spMk id="8" creationId="{C1DED474-B737-4319-BC20-4823483A85EA}"/>
          </ac:spMkLst>
        </pc:spChg>
        <pc:spChg chg="add mod">
          <ac:chgData name="Ginnette" userId="44d9fae708f1bbd7" providerId="LiveId" clId="{03B9B1AB-1047-43FF-9A13-CE302E38754F}" dt="2022-03-08T02:35:29.287" v="661" actId="33524"/>
          <ac:spMkLst>
            <pc:docMk/>
            <pc:sldMk cId="1912633183" sldId="266"/>
            <ac:spMk id="9" creationId="{FA6DF07B-F115-43A9-8955-A9AF2A8FB570}"/>
          </ac:spMkLst>
        </pc:spChg>
        <pc:spChg chg="add del mod">
          <ac:chgData name="Ginnette" userId="44d9fae708f1bbd7" providerId="LiveId" clId="{03B9B1AB-1047-43FF-9A13-CE302E38754F}" dt="2022-03-08T02:04:45.333" v="455" actId="1076"/>
          <ac:spMkLst>
            <pc:docMk/>
            <pc:sldMk cId="1912633183" sldId="266"/>
            <ac:spMk id="11" creationId="{B902C091-727E-43C4-8554-A34F642DDFC6}"/>
          </ac:spMkLst>
        </pc:spChg>
        <pc:picChg chg="add del mod">
          <ac:chgData name="Ginnette" userId="44d9fae708f1bbd7" providerId="LiveId" clId="{03B9B1AB-1047-43FF-9A13-CE302E38754F}" dt="2022-03-08T01:44:12.768" v="75"/>
          <ac:picMkLst>
            <pc:docMk/>
            <pc:sldMk cId="1912633183" sldId="266"/>
            <ac:picMk id="5" creationId="{85187577-EB25-4240-841F-54439BCEF73C}"/>
          </ac:picMkLst>
        </pc:picChg>
        <pc:picChg chg="add mod ord">
          <ac:chgData name="Ginnette" userId="44d9fae708f1bbd7" providerId="LiveId" clId="{03B9B1AB-1047-43FF-9A13-CE302E38754F}" dt="2022-03-08T02:04:05.364" v="452" actId="14100"/>
          <ac:picMkLst>
            <pc:docMk/>
            <pc:sldMk cId="1912633183" sldId="266"/>
            <ac:picMk id="10" creationId="{C6EC010E-475D-4404-B7BD-5EEC64B496DE}"/>
          </ac:picMkLst>
        </pc:picChg>
        <pc:picChg chg="add del">
          <ac:chgData name="Ginnette" userId="44d9fae708f1bbd7" providerId="LiveId" clId="{03B9B1AB-1047-43FF-9A13-CE302E38754F}" dt="2022-03-08T01:48:08.383" v="99"/>
          <ac:picMkLst>
            <pc:docMk/>
            <pc:sldMk cId="1912633183" sldId="266"/>
            <ac:picMk id="1026" creationId="{5D9D34A9-4964-496E-A6F8-7A68E15616A0}"/>
          </ac:picMkLst>
        </pc:picChg>
      </pc:sldChg>
      <pc:sldMasterChg chg="addSldLayout delSldLayout">
        <pc:chgData name="Ginnette" userId="44d9fae708f1bbd7" providerId="LiveId" clId="{03B9B1AB-1047-43FF-9A13-CE302E38754F}" dt="2022-03-08T02:34:16.247" v="626" actId="47"/>
        <pc:sldMasterMkLst>
          <pc:docMk/>
          <pc:sldMasterMk cId="0" sldId="2147483659"/>
        </pc:sldMasterMkLst>
        <pc:sldLayoutChg chg="add del">
          <pc:chgData name="Ginnette" userId="44d9fae708f1bbd7" providerId="LiveId" clId="{03B9B1AB-1047-43FF-9A13-CE302E38754F}" dt="2022-03-08T02:34:16.247" v="626" actId="47"/>
          <pc:sldLayoutMkLst>
            <pc:docMk/>
            <pc:sldMasterMk cId="0" sldId="2147483659"/>
            <pc:sldLayoutMk cId="0" sldId="214748365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01a4f0d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501a4f0d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 rot="5400000">
            <a:off x="2590800" y="-533399"/>
            <a:ext cx="39624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93CDDD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93CDD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93CDD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3CDD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93CDDD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93CDD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93CDD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3CDD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62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93CDDD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476990" y="5562600"/>
            <a:ext cx="2486637" cy="11429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ctrTitle"/>
          </p:nvPr>
        </p:nvSpPr>
        <p:spPr>
          <a:xfrm>
            <a:off x="685800" y="12192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800"/>
              <a:buFont typeface="Calibri"/>
              <a:buNone/>
            </a:pPr>
            <a:r>
              <a:rPr lang="en-US" sz="4800" dirty="0"/>
              <a:t>Coral reefs: Knowing </a:t>
            </a:r>
            <a:r>
              <a:rPr lang="en-US" sz="4800" i="1" dirty="0" err="1"/>
              <a:t>Aiptasia</a:t>
            </a:r>
            <a:r>
              <a:rPr lang="en-US" sz="4800" i="1" dirty="0"/>
              <a:t> Pallida </a:t>
            </a:r>
            <a:br>
              <a:rPr lang="en-US" sz="4800" dirty="0"/>
            </a:br>
            <a:endParaRPr sz="2667" i="1" dirty="0"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2000" dirty="0">
                <a:solidFill>
                  <a:srgbClr val="92CCDC"/>
                </a:solidFill>
              </a:rPr>
              <a:t>Student: Natalie Vazquez Beales, Wilmington University 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2000" dirty="0">
                <a:solidFill>
                  <a:srgbClr val="92CCDC"/>
                </a:solidFill>
              </a:rPr>
              <a:t>			 nvazquez002@my.wilmu.edu</a:t>
            </a:r>
            <a:endParaRPr sz="2000" dirty="0">
              <a:solidFill>
                <a:srgbClr val="92CCDC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2000" dirty="0">
                <a:solidFill>
                  <a:srgbClr val="92CCDC"/>
                </a:solidFill>
              </a:rPr>
              <a:t>Mentor: 	Milton Muldrow Jr., Ph.D., Wilmington University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2000" dirty="0">
                <a:solidFill>
                  <a:srgbClr val="92CCDC"/>
                </a:solidFill>
              </a:rPr>
              <a:t>			 milton.x.muldrow@wilmu.edu</a:t>
            </a:r>
            <a:endParaRPr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2000" dirty="0">
                <a:solidFill>
                  <a:srgbClr val="92CCDC"/>
                </a:solidFill>
              </a:rPr>
              <a:t>Researcher:  Milton Muldrow Jr., Ph.D.</a:t>
            </a:r>
            <a:endParaRPr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</a:pPr>
            <a:endParaRPr sz="1600" dirty="0">
              <a:solidFill>
                <a:srgbClr val="92CCDC"/>
              </a:solidFill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92CCDC"/>
              </a:buClr>
              <a:buSzPts val="1600"/>
              <a:buNone/>
            </a:pPr>
            <a:r>
              <a:rPr lang="en-US" sz="1600" dirty="0">
                <a:solidFill>
                  <a:srgbClr val="92CCDC"/>
                </a:solidFill>
              </a:rPr>
              <a:t>March 9, 2022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6EC010E-475D-4404-B7BD-5EEC64B496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054" y="4828854"/>
            <a:ext cx="4038600" cy="17545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49459D-505B-48DE-BEC4-DDC644F9F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r>
              <a:rPr lang="en-US" dirty="0"/>
              <a:t>Coral Reefs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FA6DF07B-F115-43A9-8955-A9AF2A8FB5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440220" cy="3454684"/>
          </a:xfrm>
        </p:spPr>
        <p:txBody>
          <a:bodyPr/>
          <a:lstStyle/>
          <a:p>
            <a:r>
              <a:rPr lang="en-US" dirty="0"/>
              <a:t>They are large under water structures formed by colonial marine invertebrate skeletons; each individual coral is called a “polyp”. Within them resides a dinoflagellate (algae). Which offers nutrients like glucose, oxygen and fixed carbon by photosynthesis using NAD+. </a:t>
            </a:r>
          </a:p>
          <a:p>
            <a:r>
              <a:rPr lang="en-US" dirty="0"/>
              <a:t>They are the home to over a million species.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B902C091-727E-43C4-8554-A34F642DDFC6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2658010" y="6286793"/>
            <a:ext cx="4038600" cy="372635"/>
          </a:xfrm>
        </p:spPr>
        <p:txBody>
          <a:bodyPr/>
          <a:lstStyle/>
          <a:p>
            <a:pPr marL="50800" indent="0">
              <a:buNone/>
            </a:pPr>
            <a:r>
              <a:rPr lang="en-US" sz="1100" dirty="0"/>
              <a:t>https://floridakeys.noaa.gov/explore.html</a:t>
            </a:r>
          </a:p>
        </p:txBody>
      </p:sp>
    </p:spTree>
    <p:extLst>
      <p:ext uri="{BB962C8B-B14F-4D97-AF65-F5344CB8AC3E}">
        <p14:creationId xmlns:p14="http://schemas.microsoft.com/office/powerpoint/2010/main" val="1912633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Coral Bleaching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Cause: </a:t>
            </a:r>
          </a:p>
          <a:p>
            <a:pPr lvl="1"/>
            <a:r>
              <a:rPr lang="en-US" dirty="0"/>
              <a:t>Stress (ex: temperature)</a:t>
            </a:r>
          </a:p>
          <a:p>
            <a:pPr lvl="1"/>
            <a:r>
              <a:rPr lang="en-US" dirty="0"/>
              <a:t>Loss of association with </a:t>
            </a:r>
            <a:r>
              <a:rPr lang="en-US" dirty="0" err="1"/>
              <a:t>symbiodinium</a:t>
            </a:r>
            <a:r>
              <a:rPr lang="en-US" dirty="0"/>
              <a:t>, and thus most of it’s food source.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101" y="3844437"/>
            <a:ext cx="3391267" cy="254758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80302" y="6392023"/>
            <a:ext cx="37080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https://en.wikipedia.org/wiki/Coral_bleaching</a:t>
            </a:r>
          </a:p>
        </p:txBody>
      </p:sp>
    </p:spTree>
    <p:extLst>
      <p:ext uri="{BB962C8B-B14F-4D97-AF65-F5344CB8AC3E}">
        <p14:creationId xmlns:p14="http://schemas.microsoft.com/office/powerpoint/2010/main" val="3340240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123290" y="521689"/>
            <a:ext cx="8897419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 sz="4000" dirty="0"/>
              <a:t>Coral Reefs: Knowing </a:t>
            </a:r>
            <a:r>
              <a:rPr lang="en-US" sz="4000" i="1" dirty="0" err="1"/>
              <a:t>Aiptasia</a:t>
            </a:r>
            <a:r>
              <a:rPr lang="en-US" sz="4000" i="1" dirty="0"/>
              <a:t> Pallida</a:t>
            </a:r>
            <a:endParaRPr sz="4000" dirty="0"/>
          </a:p>
        </p:txBody>
      </p:sp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CF936F2B-BBF9-4E8B-AC5D-3649C94D44BF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20874" r="20874"/>
          <a:stretch>
            <a:fillRect/>
          </a:stretch>
        </p:blipFill>
        <p:spPr>
          <a:xfrm>
            <a:off x="333375" y="1458929"/>
            <a:ext cx="3735190" cy="4877381"/>
          </a:xfrm>
          <a:prstGeom prst="rect">
            <a:avLst/>
          </a:prstGeom>
        </p:spPr>
      </p:pic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253500" y="1583780"/>
            <a:ext cx="5003515" cy="46276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000"/>
            </a:pPr>
            <a:r>
              <a:rPr lang="en-US" sz="3200" i="1" dirty="0" err="1"/>
              <a:t>Aiptasia</a:t>
            </a:r>
            <a:r>
              <a:rPr lang="en-US" sz="3200" i="1" dirty="0"/>
              <a:t> Pallida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2800" i="1" dirty="0"/>
              <a:t>Anemone</a:t>
            </a:r>
          </a:p>
          <a:p>
            <a:pPr lvl="0" indent="-457200" algn="l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000"/>
              <a:buFont typeface="Arial" panose="020B0604020202020204" pitchFamily="34" charset="0"/>
              <a:buChar char="•"/>
            </a:pPr>
            <a:r>
              <a:rPr lang="en-US" sz="2800" i="1" dirty="0"/>
              <a:t>Model organism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000"/>
              <a:buChar char="•"/>
            </a:pPr>
            <a:r>
              <a:rPr lang="en-US" sz="2800" dirty="0"/>
              <a:t>Comparatively easy to study, maintain and has a quicker life cycle.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000"/>
              <a:buChar char="•"/>
            </a:pPr>
            <a:r>
              <a:rPr lang="en-US" sz="2800" dirty="0"/>
              <a:t>Retains symbiotic relationship with </a:t>
            </a:r>
            <a:r>
              <a:rPr lang="en-US" sz="2800" dirty="0" err="1"/>
              <a:t>symbodinium</a:t>
            </a:r>
            <a:r>
              <a:rPr lang="en-US" sz="2800" dirty="0"/>
              <a:t>, therefore it is a good model for coral bleaching.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000"/>
              <a:buChar char="•"/>
            </a:pP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287676" y="185338"/>
            <a:ext cx="8620018" cy="8523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 sz="4000" dirty="0"/>
              <a:t>Coral Reefs: Knowing </a:t>
            </a:r>
            <a:r>
              <a:rPr lang="en-US" sz="4000" i="1" dirty="0" err="1"/>
              <a:t>Aiptasia</a:t>
            </a:r>
            <a:r>
              <a:rPr lang="en-US" sz="4000" i="1" dirty="0"/>
              <a:t> pallida</a:t>
            </a:r>
            <a:endParaRPr sz="4000" i="1" dirty="0"/>
          </a:p>
        </p:txBody>
      </p:sp>
      <p:sp>
        <p:nvSpPr>
          <p:cNvPr id="104" name="Google Shape;104;p15"/>
          <p:cNvSpPr txBox="1">
            <a:spLocks noGrp="1"/>
          </p:cNvSpPr>
          <p:nvPr>
            <p:ph type="body" idx="1"/>
          </p:nvPr>
        </p:nvSpPr>
        <p:spPr>
          <a:xfrm>
            <a:off x="457200" y="924674"/>
            <a:ext cx="8229600" cy="55891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Char char="•"/>
            </a:pPr>
            <a:r>
              <a:rPr lang="en-US" sz="3600" dirty="0"/>
              <a:t>Goals</a:t>
            </a:r>
            <a:endParaRPr sz="3600" dirty="0">
              <a:solidFill>
                <a:srgbClr val="93CDD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1" indent="-457200">
              <a:spcBef>
                <a:spcPts val="800"/>
              </a:spcBef>
              <a:buSzPts val="4000"/>
            </a:pPr>
            <a:r>
              <a:rPr lang="en-US" dirty="0"/>
              <a:t>Examine hydra metabolic function as well as learn how to both access and interpret bioinformatic data (ex: BLAST). </a:t>
            </a:r>
          </a:p>
          <a:p>
            <a:pPr lvl="1" indent="-457200">
              <a:spcBef>
                <a:spcPts val="800"/>
              </a:spcBef>
              <a:buSzPts val="4000"/>
            </a:pPr>
            <a:endParaRPr lang="en-US" dirty="0"/>
          </a:p>
          <a:p>
            <a:pPr lvl="1" indent="-457200">
              <a:spcBef>
                <a:spcPts val="800"/>
              </a:spcBef>
              <a:buSzPts val="4000"/>
            </a:pPr>
            <a:r>
              <a:rPr lang="en-US" dirty="0"/>
              <a:t>Gain greater understanding of Metabolism.</a:t>
            </a:r>
          </a:p>
          <a:p>
            <a:pPr marL="457200" lvl="1" indent="0">
              <a:spcBef>
                <a:spcPts val="800"/>
              </a:spcBef>
              <a:buSzPts val="4000"/>
              <a:buNone/>
            </a:pP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818E9-8BBC-AA44-ABF3-14746827C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8BA679-54C0-B64F-A6AD-6964775BC8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Apply understanding of both hydra and coral metabolic function and bioinformatics data formatting to conduct and analyze genetic implications of coral metabolic function.</a:t>
            </a:r>
          </a:p>
          <a:p>
            <a:pPr lvl="1"/>
            <a:r>
              <a:rPr lang="en-US" dirty="0"/>
              <a:t>Understand key components of interest: </a:t>
            </a:r>
            <a:r>
              <a:rPr lang="en-US" dirty="0" err="1"/>
              <a:t>Sirtuin</a:t>
            </a:r>
            <a:r>
              <a:rPr lang="en-US" dirty="0"/>
              <a:t> 1, which is activated by NAD. </a:t>
            </a:r>
          </a:p>
          <a:p>
            <a:pPr marL="571500" lvl="1" indent="0">
              <a:buNone/>
            </a:pPr>
            <a:r>
              <a:rPr lang="en-US" dirty="0"/>
              <a:t>Did you know that we share </a:t>
            </a:r>
            <a:r>
              <a:rPr lang="en-US" dirty="0" err="1"/>
              <a:t>Sirtuin</a:t>
            </a:r>
            <a:r>
              <a:rPr lang="en-US" dirty="0"/>
              <a:t> 1 with </a:t>
            </a:r>
            <a:r>
              <a:rPr lang="en-US" i="1" dirty="0" err="1"/>
              <a:t>Aiptasia</a:t>
            </a:r>
            <a:r>
              <a:rPr lang="en-US" dirty="0"/>
              <a:t>? In humans, they help with metabolic processes, we hypothesize that it does the same in </a:t>
            </a:r>
            <a:r>
              <a:rPr lang="en-US" i="1" dirty="0" err="1"/>
              <a:t>Aiptasia</a:t>
            </a:r>
            <a:r>
              <a:rPr lang="en-US" i="1" dirty="0"/>
              <a:t>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8196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40366-6A0D-AA48-8793-B2077F42A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39D177-DD2E-004B-A920-DA81BA5967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Understand Metabolism, in the absence of NAD, there might be glucose intolerance, which causes stress. </a:t>
            </a:r>
          </a:p>
          <a:p>
            <a:pPr lvl="1"/>
            <a:r>
              <a:rPr lang="en-US" dirty="0"/>
              <a:t>We hypothesize that the stress is occurring because there is an absence of NAD. The algae keeps producing glucose, it causes the coral to expulse the algae </a:t>
            </a:r>
            <a:r>
              <a:rPr lang="en-US"/>
              <a:t>by exocytosis.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98431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457200" y="185338"/>
            <a:ext cx="8229600" cy="1110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 sz="4000" dirty="0"/>
              <a:t>Coral Reefs: Knowing </a:t>
            </a:r>
            <a:r>
              <a:rPr lang="en-US" sz="4000" i="1" dirty="0" err="1"/>
              <a:t>Aiptasia</a:t>
            </a:r>
            <a:r>
              <a:rPr lang="en-US" sz="4000" i="1" dirty="0"/>
              <a:t> pallida</a:t>
            </a:r>
            <a:endParaRPr sz="4000" i="1" dirty="0"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Char char="•"/>
            </a:pPr>
            <a:r>
              <a:rPr lang="en-US" sz="4400" dirty="0"/>
              <a:t>Timeframe of the study</a:t>
            </a:r>
            <a:endParaRPr sz="3200" dirty="0">
              <a:solidFill>
                <a:srgbClr val="93CDD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4295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3CDDD"/>
              </a:buClr>
              <a:buSzPts val="4000"/>
              <a:buChar char="–"/>
            </a:pPr>
            <a:r>
              <a:rPr lang="en-US" sz="4000" dirty="0"/>
              <a:t>Start date: February 12, 2022.</a:t>
            </a:r>
            <a:endParaRPr dirty="0"/>
          </a:p>
          <a:p>
            <a:pPr marL="742950" lvl="1" indent="-28575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93CDDD"/>
              </a:buClr>
              <a:buSzPts val="4000"/>
              <a:buChar char="–"/>
            </a:pPr>
            <a:r>
              <a:rPr lang="en-US" sz="4000" dirty="0"/>
              <a:t>End date: May 1, 2022.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 sz="4000" dirty="0"/>
              <a:t>Coral Reefs: Knowing </a:t>
            </a:r>
            <a:r>
              <a:rPr lang="en-US" sz="4000" i="1" dirty="0" err="1"/>
              <a:t>Aiptasia</a:t>
            </a:r>
            <a:r>
              <a:rPr lang="en-US" sz="4000" i="1" dirty="0"/>
              <a:t> Pallida</a:t>
            </a:r>
            <a:endParaRPr sz="4000" i="1" dirty="0"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Char char="•"/>
            </a:pPr>
            <a:r>
              <a:rPr lang="en-US" sz="4400" dirty="0"/>
              <a:t> What I hope we can learn:</a:t>
            </a:r>
            <a:endParaRPr dirty="0"/>
          </a:p>
          <a:p>
            <a:pPr lvl="1" indent="-457200">
              <a:spcBef>
                <a:spcPts val="800"/>
              </a:spcBef>
              <a:buSzPts val="4000"/>
            </a:pPr>
            <a:r>
              <a:rPr lang="en-US" sz="3200" dirty="0"/>
              <a:t>I hope that we accomplish our goals.</a:t>
            </a:r>
          </a:p>
          <a:p>
            <a:pPr lvl="1" indent="-457200">
              <a:spcBef>
                <a:spcPts val="800"/>
              </a:spcBef>
              <a:buSzPts val="4000"/>
            </a:pPr>
            <a:r>
              <a:rPr lang="en-US" sz="3200" dirty="0"/>
              <a:t>To find regenerating sequences, to genetic modify corals. </a:t>
            </a:r>
          </a:p>
          <a:p>
            <a:pPr lvl="1" indent="-457200">
              <a:spcBef>
                <a:spcPts val="800"/>
              </a:spcBef>
              <a:buSzPts val="4000"/>
            </a:pPr>
            <a:r>
              <a:rPr lang="en-US" sz="3200" dirty="0"/>
              <a:t>That we can help restore coral reefs.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476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435</Words>
  <Application>Microsoft Office PowerPoint</Application>
  <PresentationFormat>On-screen Show (4:3)</PresentationFormat>
  <Paragraphs>45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Coral reefs: Knowing Aiptasia Pallida  </vt:lpstr>
      <vt:lpstr>Coral Reefs</vt:lpstr>
      <vt:lpstr>Coral Bleaching</vt:lpstr>
      <vt:lpstr>Coral Reefs: Knowing Aiptasia Pallida</vt:lpstr>
      <vt:lpstr>Coral Reefs: Knowing Aiptasia pallida</vt:lpstr>
      <vt:lpstr>Goals</vt:lpstr>
      <vt:lpstr>Goals</vt:lpstr>
      <vt:lpstr>Coral Reefs: Knowing Aiptasia pallida</vt:lpstr>
      <vt:lpstr>Coral Reefs: Knowing Aiptasia Pallida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Coral reefs: Knowing Aiptasia Pallida</dc:title>
  <dc:creator>Gin</dc:creator>
  <cp:lastModifiedBy>Ginnette</cp:lastModifiedBy>
  <cp:revision>6</cp:revision>
  <dcterms:modified xsi:type="dcterms:W3CDTF">2022-03-11T17:54:33Z</dcterms:modified>
</cp:coreProperties>
</file>