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DM Sans" pitchFamily="2" charset="0"/>
      <p:regular r:id="rId9"/>
      <p:bold r:id="rId10"/>
      <p:italic r:id="rId11"/>
      <p:boldItalic r:id="rId12"/>
    </p:embeddedFont>
    <p:embeddedFont>
      <p:font typeface="Open Sans SemiBold" panose="020B0706030804020204" pitchFamily="34" charset="0"/>
      <p:regular r:id="rId13"/>
      <p:bold r:id="rId14"/>
      <p:italic r:id="rId15"/>
      <p:boldItalic r:id="rId16"/>
    </p:embeddedFont>
    <p:embeddedFont>
      <p:font typeface="Roboto" panose="02000000000000000000" pitchFamily="2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theme" Target="theme/theme1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Google Shape;6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eb573bf9d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g2eb573bf9d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eb908722ee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g2eb908722ee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eb908722ee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g2eb908722ee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eb908722ee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2eb908722ee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eb908722ee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2eb908722ee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5413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_1">
    <p:bg>
      <p:bgPr>
        <a:solidFill>
          <a:srgbClr val="06A9E5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3644268"/>
            <a:ext cx="9239700" cy="1499231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261500" y="3515625"/>
            <a:ext cx="82221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Open Sans SemiBold"/>
              <a:buNone/>
              <a:defRPr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Open Sans SemiBold"/>
              <a:buNone/>
              <a:defRPr sz="4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Open Sans SemiBold"/>
              <a:buNone/>
              <a:defRPr sz="4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Open Sans SemiBold"/>
              <a:buNone/>
              <a:defRPr sz="4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Open Sans SemiBold"/>
              <a:buNone/>
              <a:defRPr sz="4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Open Sans SemiBold"/>
              <a:buNone/>
              <a:defRPr sz="4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Open Sans SemiBold"/>
              <a:buNone/>
              <a:defRPr sz="4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Open Sans SemiBold"/>
              <a:buNone/>
              <a:defRPr sz="4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Open Sans SemiBold"/>
              <a:buNone/>
              <a:defRPr sz="4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1261500" y="4516680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Open Sans SemiBold"/>
              <a:buNone/>
              <a:defRPr sz="25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 SemiBold"/>
              <a:buNone/>
              <a:defRPr sz="1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 SemiBold"/>
              <a:buNone/>
              <a:defRPr sz="1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 SemiBold"/>
              <a:buNone/>
              <a:defRPr sz="1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 SemiBold"/>
              <a:buNone/>
              <a:defRPr sz="1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 SemiBold"/>
              <a:buNone/>
              <a:defRPr sz="1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 SemiBold"/>
              <a:buNone/>
              <a:defRPr sz="1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 SemiBold"/>
              <a:buNone/>
              <a:defRPr sz="1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Open Sans SemiBold"/>
              <a:buNone/>
              <a:defRPr sz="1800">
                <a:solidFill>
                  <a:srgbClr val="000000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9pPr>
          </a:lstStyle>
          <a:p>
            <a:endParaRPr/>
          </a:p>
        </p:txBody>
      </p:sp>
      <p:pic>
        <p:nvPicPr>
          <p:cNvPr id="13" name="Google Shape;13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798820" y="-1027167"/>
            <a:ext cx="10904188" cy="43891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4700" y="3844388"/>
            <a:ext cx="738450" cy="598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600" b="1" i="0">
                <a:solidFill>
                  <a:srgbClr val="1A5B6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 b="0" i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88C2E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88C2E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>
                <a:solidFill>
                  <a:srgbClr val="88C2ED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000" b="0" i="0" u="none" strike="noStrike" cap="none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3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5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6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9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4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cmnet.org/community-persona/2003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title"/>
          </p:nvPr>
        </p:nvSpPr>
        <p:spPr>
          <a:xfrm>
            <a:off x="-354822" y="2757125"/>
            <a:ext cx="5222323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</a:pPr>
            <a:r>
              <a:rPr lang="en-US" sz="3200" b="1" dirty="0"/>
              <a:t>Mentorship Team Name</a:t>
            </a:r>
            <a:br>
              <a:rPr lang="en-US" sz="3200" b="1" dirty="0"/>
            </a:br>
            <a:r>
              <a:rPr lang="en-US" sz="3200" b="1" dirty="0">
                <a:solidFill>
                  <a:srgbClr val="FF0000"/>
                </a:solidFill>
              </a:rPr>
              <a:t>RAAMA</a:t>
            </a:r>
            <a:endParaRPr sz="3200" b="1" dirty="0">
              <a:solidFill>
                <a:srgbClr val="FF0000"/>
              </a:solidFill>
            </a:endParaRPr>
          </a:p>
        </p:txBody>
      </p:sp>
      <p:pic>
        <p:nvPicPr>
          <p:cNvPr id="71" name="Google Shape;71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17716" y="443542"/>
            <a:ext cx="1299865" cy="1234429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3"/>
          <p:cNvSpPr txBox="1">
            <a:spLocks noGrp="1"/>
          </p:cNvSpPr>
          <p:nvPr>
            <p:ph type="subTitle" idx="1"/>
          </p:nvPr>
        </p:nvSpPr>
        <p:spPr>
          <a:xfrm>
            <a:off x="4572000" y="-53340"/>
            <a:ext cx="4572000" cy="4933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62500"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82613"/>
              <a:buNone/>
            </a:pPr>
            <a:endParaRPr sz="2541" dirty="0"/>
          </a:p>
          <a:p>
            <a:pPr marL="457200" lvl="0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endParaRPr lang="en-US" sz="3125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r>
              <a:rPr lang="en-US" sz="3125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Mentorship Lead Name</a:t>
            </a:r>
          </a:p>
          <a:p>
            <a:pPr marL="457200" lvl="0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r>
              <a:rPr lang="en-US" sz="3200" dirty="0">
                <a:solidFill>
                  <a:schemeClr val="accent5"/>
                </a:solid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Vikram </a:t>
            </a:r>
            <a:r>
              <a:rPr lang="en-US" sz="3200" dirty="0" err="1">
                <a:solidFill>
                  <a:schemeClr val="accent5"/>
                </a:solid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Gazula</a:t>
            </a:r>
            <a:endParaRPr sz="3200" dirty="0">
              <a:solidFill>
                <a:schemeClr val="accent5"/>
              </a:solidFill>
              <a:latin typeface="Arial"/>
              <a:cs typeface="Arial"/>
              <a:sym typeface="Arial"/>
            </a:endParaRPr>
          </a:p>
          <a:p>
            <a:pPr marL="457200" lvl="0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DM Sans" pitchFamily="2" charset="0"/>
              </a:rPr>
              <a:t>University of Kentucky</a:t>
            </a:r>
          </a:p>
          <a:p>
            <a:pPr>
              <a:lnSpc>
                <a:spcPct val="115000"/>
              </a:lnSpc>
              <a:buSzPct val="67192"/>
            </a:pPr>
            <a:endParaRPr lang="en-US" sz="3200" b="1" dirty="0">
              <a:solidFill>
                <a:schemeClr val="lt1"/>
              </a:solidFill>
              <a:latin typeface="Arial"/>
              <a:cs typeface="Arial"/>
              <a:sym typeface="Arial"/>
            </a:endParaRPr>
          </a:p>
          <a:p>
            <a:pPr>
              <a:lnSpc>
                <a:spcPct val="115000"/>
              </a:lnSpc>
              <a:buSzPct val="67192"/>
            </a:pPr>
            <a:r>
              <a:rPr lang="en-US" sz="3200" b="1" dirty="0">
                <a:solidFill>
                  <a:schemeClr val="lt1"/>
                </a:solidFill>
                <a:latin typeface="Arial"/>
                <a:cs typeface="Arial"/>
                <a:sym typeface="Arial"/>
              </a:rPr>
              <a:t>Mentorship Name</a:t>
            </a:r>
          </a:p>
          <a:p>
            <a:pPr marL="457200" lvl="0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endParaRPr lang="en-US" sz="2400" b="0" i="0" dirty="0">
              <a:solidFill>
                <a:srgbClr val="000000"/>
              </a:solidFill>
              <a:effectLst/>
              <a:latin typeface="DM Sans" pitchFamily="2" charset="0"/>
            </a:endParaRPr>
          </a:p>
          <a:p>
            <a:pPr marL="457200" lvl="0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endParaRPr lang="en-US" sz="2400" b="0" i="0" dirty="0">
              <a:solidFill>
                <a:srgbClr val="000000"/>
              </a:solidFill>
              <a:effectLst/>
              <a:latin typeface="DM Sans" pitchFamily="2" charset="0"/>
            </a:endParaRPr>
          </a:p>
          <a:p>
            <a:pPr marL="457200" lvl="0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r>
              <a:rPr lang="en-US" sz="2900" b="1" i="0" dirty="0">
                <a:solidFill>
                  <a:srgbClr val="FF0000"/>
                </a:solidFill>
                <a:effectLst/>
                <a:latin typeface="DM Sans" pitchFamily="2" charset="0"/>
              </a:rPr>
              <a:t>R</a:t>
            </a:r>
            <a:r>
              <a:rPr lang="en-US" sz="2900" b="1" i="0" dirty="0">
                <a:solidFill>
                  <a:srgbClr val="000000"/>
                </a:solidFill>
                <a:effectLst/>
                <a:latin typeface="DM Sans" pitchFamily="2" charset="0"/>
              </a:rPr>
              <a:t>equesting an </a:t>
            </a:r>
            <a:r>
              <a:rPr lang="en-US" sz="2900" b="1" dirty="0">
                <a:solidFill>
                  <a:srgbClr val="FF0000"/>
                </a:solidFill>
                <a:latin typeface="DM Sans" pitchFamily="2" charset="0"/>
              </a:rPr>
              <a:t>A</a:t>
            </a:r>
            <a:r>
              <a:rPr lang="en-US" sz="2900" b="1" i="0" dirty="0">
                <a:solidFill>
                  <a:srgbClr val="000000"/>
                </a:solidFill>
                <a:effectLst/>
                <a:latin typeface="DM Sans" pitchFamily="2" charset="0"/>
              </a:rPr>
              <a:t>CCESS </a:t>
            </a:r>
            <a:r>
              <a:rPr lang="en-US" sz="2900" b="1" dirty="0">
                <a:solidFill>
                  <a:srgbClr val="FF0000"/>
                </a:solidFill>
                <a:latin typeface="DM Sans" pitchFamily="2" charset="0"/>
              </a:rPr>
              <a:t>A</a:t>
            </a:r>
            <a:r>
              <a:rPr lang="en-US" sz="2900" b="1" i="0" dirty="0">
                <a:solidFill>
                  <a:srgbClr val="000000"/>
                </a:solidFill>
                <a:effectLst/>
                <a:latin typeface="DM Sans" pitchFamily="2" charset="0"/>
              </a:rPr>
              <a:t>ccelerate or </a:t>
            </a:r>
            <a:r>
              <a:rPr lang="en-US" sz="2900" b="1" dirty="0">
                <a:solidFill>
                  <a:srgbClr val="FF0000"/>
                </a:solidFill>
                <a:latin typeface="DM Sans" pitchFamily="2" charset="0"/>
              </a:rPr>
              <a:t>M</a:t>
            </a:r>
            <a:r>
              <a:rPr lang="en-US" sz="2900" b="1" i="0" dirty="0">
                <a:solidFill>
                  <a:srgbClr val="000000"/>
                </a:solidFill>
                <a:effectLst/>
                <a:latin typeface="DM Sans" pitchFamily="2" charset="0"/>
              </a:rPr>
              <a:t>aximize </a:t>
            </a:r>
            <a:r>
              <a:rPr lang="en-US" sz="2900" b="1" dirty="0">
                <a:solidFill>
                  <a:srgbClr val="FF0000"/>
                </a:solidFill>
                <a:latin typeface="DM Sans" pitchFamily="2" charset="0"/>
              </a:rPr>
              <a:t>A</a:t>
            </a:r>
            <a:r>
              <a:rPr lang="en-US" sz="2900" b="1" i="0" dirty="0">
                <a:solidFill>
                  <a:srgbClr val="000000"/>
                </a:solidFill>
                <a:effectLst/>
                <a:latin typeface="DM Sans" pitchFamily="2" charset="0"/>
              </a:rPr>
              <a:t>llocation</a:t>
            </a:r>
            <a:endParaRPr sz="29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endParaRPr sz="3125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r>
              <a:rPr lang="en-US" sz="3125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Team Member: </a:t>
            </a:r>
            <a:r>
              <a:rPr lang="en-US" sz="3200" dirty="0">
                <a:solidFill>
                  <a:schemeClr val="accent5"/>
                </a:solidFill>
                <a:latin typeface="Arial"/>
                <a:cs typeface="Arial"/>
                <a:sym typeface="Arial"/>
              </a:rPr>
              <a:t>Feseha Abebe-Akele </a:t>
            </a:r>
            <a:endParaRPr sz="3200" dirty="0">
              <a:solidFill>
                <a:schemeClr val="accent5"/>
              </a:solidFill>
              <a:latin typeface="Arial"/>
              <a:cs typeface="Arial"/>
              <a:sym typeface="Arial"/>
            </a:endParaRPr>
          </a:p>
          <a:p>
            <a:pPr marL="457200" lvl="0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r>
              <a:rPr lang="en-US" sz="3200" b="1" dirty="0">
                <a:solidFill>
                  <a:schemeClr val="lt1"/>
                </a:solidFill>
                <a:latin typeface="Arial"/>
                <a:cs typeface="Arial"/>
                <a:sym typeface="Arial"/>
              </a:rPr>
              <a:t>Institution: </a:t>
            </a:r>
            <a:r>
              <a:rPr lang="en-US" sz="3125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Elizabeth City State University</a:t>
            </a:r>
            <a:endParaRPr sz="3125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67192"/>
              <a:buNone/>
            </a:pPr>
            <a:endParaRPr sz="3125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dirty="0"/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00000"/>
              <a:buNone/>
            </a:pPr>
            <a:r>
              <a:rPr lang="en-US" sz="1050" dirty="0">
                <a:solidFill>
                  <a:schemeClr val="dk2"/>
                </a:solidFill>
              </a:rPr>
              <a:t>AAA</a:t>
            </a:r>
            <a:endParaRPr sz="1050" dirty="0">
              <a:solidFill>
                <a:schemeClr val="dk2"/>
              </a:solidFill>
            </a:endParaRPr>
          </a:p>
        </p:txBody>
      </p:sp>
      <p:sp>
        <p:nvSpPr>
          <p:cNvPr id="73" name="Google Shape;73;p13"/>
          <p:cNvSpPr txBox="1">
            <a:spLocks noGrp="1"/>
          </p:cNvSpPr>
          <p:nvPr>
            <p:ph type="subTitle" idx="1"/>
          </p:nvPr>
        </p:nvSpPr>
        <p:spPr>
          <a:xfrm>
            <a:off x="5098575" y="4417050"/>
            <a:ext cx="3784200" cy="66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1200" b="0" i="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Join </a:t>
            </a:r>
            <a:r>
              <a:rPr lang="en-US"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 </a:t>
            </a:r>
            <a:r>
              <a:rPr lang="en-US" sz="1200" b="0" i="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at CCMNet.org</a:t>
            </a:r>
            <a:endParaRPr sz="1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1200">
                <a:solidFill>
                  <a:schemeClr val="dk2"/>
                </a:solidFill>
              </a:rPr>
              <a:t>Funded by NSF Award #</a:t>
            </a:r>
            <a:r>
              <a:rPr lang="en-US" sz="1100" b="0" i="0" u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2227656</a:t>
            </a:r>
            <a:r>
              <a:rPr lang="en-US" sz="1200">
                <a:solidFill>
                  <a:schemeClr val="dk2"/>
                </a:solidFill>
              </a:rPr>
              <a:t> (RCN:CIP) </a:t>
            </a:r>
            <a:endParaRPr sz="105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subTitle" idx="1"/>
          </p:nvPr>
        </p:nvSpPr>
        <p:spPr>
          <a:xfrm>
            <a:off x="145050" y="2114879"/>
            <a:ext cx="4045200" cy="82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4200" b="1">
                <a:solidFill>
                  <a:srgbClr val="434343"/>
                </a:solidFill>
              </a:rPr>
              <a:t>Outline</a:t>
            </a:r>
            <a:endParaRPr sz="2300" b="1">
              <a:solidFill>
                <a:srgbClr val="434343"/>
              </a:solidFill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endParaRPr sz="1200" b="0" i="0" u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endParaRPr sz="1050">
              <a:solidFill>
                <a:schemeClr val="dk2"/>
              </a:solidFill>
            </a:endParaRPr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2"/>
          </p:nvPr>
        </p:nvSpPr>
        <p:spPr>
          <a:xfrm>
            <a:off x="4572000" y="1348160"/>
            <a:ext cx="4572000" cy="2715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-US" sz="2500" b="1" dirty="0">
                <a:latin typeface="Arial"/>
                <a:ea typeface="Arial"/>
                <a:cs typeface="Arial"/>
                <a:sym typeface="Arial"/>
              </a:rPr>
              <a:t>Team Goals </a:t>
            </a: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endParaRPr sz="25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-US" sz="2500" b="1" dirty="0">
                <a:latin typeface="Arial"/>
                <a:ea typeface="Arial"/>
                <a:cs typeface="Arial"/>
                <a:sym typeface="Arial"/>
              </a:rPr>
              <a:t>Activities to Date </a:t>
            </a:r>
            <a:endParaRPr sz="25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Font typeface="Arial"/>
              <a:buChar char="●"/>
            </a:pPr>
            <a:r>
              <a:rPr lang="en-US" sz="2500" b="1" dirty="0">
                <a:latin typeface="Arial"/>
                <a:ea typeface="Arial"/>
                <a:cs typeface="Arial"/>
                <a:sym typeface="Arial"/>
              </a:rPr>
              <a:t>Status and Structure</a:t>
            </a:r>
            <a:endParaRPr sz="25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1" name="Google Shape;81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17716" y="443542"/>
            <a:ext cx="1299865" cy="1234429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4"/>
          <p:cNvSpPr txBox="1">
            <a:spLocks noGrp="1"/>
          </p:cNvSpPr>
          <p:nvPr>
            <p:ph type="subTitle" idx="1"/>
          </p:nvPr>
        </p:nvSpPr>
        <p:spPr>
          <a:xfrm>
            <a:off x="406050" y="4063600"/>
            <a:ext cx="3784200" cy="66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1200" b="0" i="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Join </a:t>
            </a:r>
            <a:r>
              <a:rPr lang="en-US"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 </a:t>
            </a:r>
            <a:r>
              <a:rPr lang="en-US" sz="1200" b="0" i="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at CCMNet.org</a:t>
            </a:r>
            <a:endParaRPr sz="1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1200">
                <a:solidFill>
                  <a:schemeClr val="dk2"/>
                </a:solidFill>
              </a:rPr>
              <a:t>Funded by NSF Award #</a:t>
            </a:r>
            <a:r>
              <a:rPr lang="en-US" sz="1100" b="0" i="0" u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2227656</a:t>
            </a:r>
            <a:r>
              <a:rPr lang="en-US" sz="1200">
                <a:solidFill>
                  <a:schemeClr val="dk2"/>
                </a:solidFill>
              </a:rPr>
              <a:t> (RCN:CIP) </a:t>
            </a:r>
            <a:endParaRPr sz="105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5"/>
          <p:cNvSpPr txBox="1">
            <a:spLocks noGrp="1"/>
          </p:cNvSpPr>
          <p:nvPr>
            <p:ph type="subTitle" idx="1"/>
          </p:nvPr>
        </p:nvSpPr>
        <p:spPr>
          <a:xfrm>
            <a:off x="145050" y="2107445"/>
            <a:ext cx="4045200" cy="82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4200" b="1">
                <a:solidFill>
                  <a:srgbClr val="434343"/>
                </a:solidFill>
              </a:rPr>
              <a:t>Team Goals</a:t>
            </a:r>
            <a:endParaRPr sz="2300" b="1">
              <a:solidFill>
                <a:srgbClr val="434343"/>
              </a:solidFill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endParaRPr sz="1200" b="0" i="0" u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endParaRPr sz="1050">
              <a:solidFill>
                <a:schemeClr val="dk2"/>
              </a:solidFill>
            </a:endParaRPr>
          </a:p>
        </p:txBody>
      </p:sp>
      <p:sp>
        <p:nvSpPr>
          <p:cNvPr id="88" name="Google Shape;88;p15"/>
          <p:cNvSpPr txBox="1">
            <a:spLocks noGrp="1"/>
          </p:cNvSpPr>
          <p:nvPr>
            <p:ph type="body" idx="2"/>
          </p:nvPr>
        </p:nvSpPr>
        <p:spPr>
          <a:xfrm>
            <a:off x="4062715" y="640339"/>
            <a:ext cx="5335928" cy="4007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1. ACCESS-ALLOCATIONS</a:t>
            </a:r>
          </a:p>
          <a:p>
            <a:pPr marL="800100"/>
            <a:r>
              <a:rPr lang="en-US" sz="2400" b="1" dirty="0">
                <a:latin typeface="Arial"/>
                <a:ea typeface="Arial"/>
                <a:cs typeface="Arial"/>
                <a:sym typeface="Arial"/>
              </a:rPr>
              <a:t>Proposal development</a:t>
            </a:r>
          </a:p>
          <a:p>
            <a:pPr marL="800100"/>
            <a:r>
              <a:rPr lang="en-US" sz="2400" b="1" dirty="0">
                <a:latin typeface="Arial"/>
                <a:ea typeface="Arial"/>
                <a:cs typeface="Arial"/>
                <a:sym typeface="Arial"/>
              </a:rPr>
              <a:t>allocations-extension</a:t>
            </a:r>
          </a:p>
          <a:p>
            <a:pPr marL="800100"/>
            <a:r>
              <a:rPr lang="en-US" sz="2400" b="1" dirty="0">
                <a:latin typeface="Arial"/>
                <a:ea typeface="Arial"/>
                <a:cs typeface="Arial"/>
                <a:sym typeface="Arial"/>
              </a:rPr>
              <a:t>exchange-request</a:t>
            </a:r>
          </a:p>
          <a:p>
            <a:pPr marL="800100"/>
            <a:r>
              <a:rPr lang="en-US" sz="2400" b="1" dirty="0">
                <a:latin typeface="Arial"/>
                <a:ea typeface="Arial"/>
                <a:cs typeface="Arial"/>
                <a:sym typeface="Arial"/>
              </a:rPr>
              <a:t>project-renewal</a:t>
            </a:r>
          </a:p>
          <a:p>
            <a:pPr marL="800100"/>
            <a:endParaRPr lang="en-US" sz="2400" b="1" dirty="0">
              <a:latin typeface="Arial"/>
              <a:ea typeface="Arial"/>
              <a:cs typeface="Arial"/>
              <a:sym typeface="Arial"/>
            </a:endParaRPr>
          </a:p>
          <a:p>
            <a:pPr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2. Resource development</a:t>
            </a:r>
          </a:p>
          <a:p>
            <a:pPr marL="800100"/>
            <a:r>
              <a:rPr lang="en-US" sz="2400" b="1" dirty="0">
                <a:latin typeface="Arial"/>
                <a:ea typeface="Arial"/>
                <a:cs typeface="Arial"/>
                <a:sym typeface="Arial"/>
              </a:rPr>
              <a:t>ECSU Campus champion</a:t>
            </a:r>
          </a:p>
          <a:p>
            <a:pPr marL="800100"/>
            <a:r>
              <a:rPr lang="en-US" sz="2400" b="1" dirty="0">
                <a:latin typeface="Arial"/>
                <a:ea typeface="Arial"/>
                <a:cs typeface="Arial"/>
                <a:sym typeface="Arial"/>
              </a:rPr>
              <a:t>HPC-GPU-Bioinformatics</a:t>
            </a:r>
          </a:p>
        </p:txBody>
      </p:sp>
      <p:pic>
        <p:nvPicPr>
          <p:cNvPr id="89" name="Google Shape;8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17716" y="443542"/>
            <a:ext cx="1299865" cy="1234429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5"/>
          <p:cNvSpPr txBox="1">
            <a:spLocks noGrp="1"/>
          </p:cNvSpPr>
          <p:nvPr>
            <p:ph type="subTitle" idx="1"/>
          </p:nvPr>
        </p:nvSpPr>
        <p:spPr>
          <a:xfrm>
            <a:off x="406050" y="4063600"/>
            <a:ext cx="3784200" cy="66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1200" b="0" i="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Join </a:t>
            </a:r>
            <a:r>
              <a:rPr lang="en-US"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 </a:t>
            </a:r>
            <a:r>
              <a:rPr lang="en-US" sz="1200" b="0" i="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at CCMNet.org</a:t>
            </a:r>
            <a:endParaRPr sz="1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1200">
                <a:solidFill>
                  <a:schemeClr val="dk2"/>
                </a:solidFill>
              </a:rPr>
              <a:t>Funded by NSF Award #</a:t>
            </a:r>
            <a:r>
              <a:rPr lang="en-US" sz="1100" b="0" i="0" u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2227656</a:t>
            </a:r>
            <a:r>
              <a:rPr lang="en-US" sz="1200">
                <a:solidFill>
                  <a:schemeClr val="dk2"/>
                </a:solidFill>
              </a:rPr>
              <a:t> (RCN:CIP) </a:t>
            </a:r>
            <a:endParaRPr sz="105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>
            <a:spLocks noGrp="1"/>
          </p:cNvSpPr>
          <p:nvPr>
            <p:ph type="subTitle" idx="1"/>
          </p:nvPr>
        </p:nvSpPr>
        <p:spPr>
          <a:xfrm>
            <a:off x="145050" y="2107454"/>
            <a:ext cx="4045200" cy="13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4200" b="1" dirty="0">
                <a:solidFill>
                  <a:srgbClr val="434343"/>
                </a:solidFill>
              </a:rPr>
              <a:t>Activities to Date</a:t>
            </a:r>
            <a:endParaRPr sz="2300" b="1" dirty="0">
              <a:solidFill>
                <a:srgbClr val="434343"/>
              </a:solidFill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endParaRPr sz="1200" b="0" i="0" u="none" strike="noStrik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endParaRPr sz="1050" dirty="0">
              <a:solidFill>
                <a:schemeClr val="dk2"/>
              </a:solidFill>
            </a:endParaRPr>
          </a:p>
        </p:txBody>
      </p:sp>
      <p:sp>
        <p:nvSpPr>
          <p:cNvPr id="96" name="Google Shape;96;p16"/>
          <p:cNvSpPr txBox="1">
            <a:spLocks noGrp="1"/>
          </p:cNvSpPr>
          <p:nvPr>
            <p:ph type="body" idx="2"/>
          </p:nvPr>
        </p:nvSpPr>
        <p:spPr>
          <a:xfrm>
            <a:off x="4953375" y="663482"/>
            <a:ext cx="3837000" cy="36001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95250" lvl="0" indent="0" algn="l" rtl="0"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21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Achievements so far</a:t>
            </a:r>
            <a:endParaRPr sz="21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Font typeface="Arial"/>
              <a:buChar char="●"/>
            </a:pPr>
            <a:r>
              <a:rPr lang="en-US" sz="2100" b="1" dirty="0">
                <a:latin typeface="Arial"/>
                <a:ea typeface="Arial"/>
                <a:cs typeface="Arial"/>
                <a:sym typeface="Arial"/>
              </a:rPr>
              <a:t>Established team</a:t>
            </a:r>
            <a:endParaRPr sz="2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en-US" sz="2100" b="1" dirty="0">
                <a:latin typeface="Arial"/>
                <a:ea typeface="Arial"/>
                <a:cs typeface="Arial"/>
                <a:sym typeface="Arial"/>
              </a:rPr>
              <a:t>Topics streamlined</a:t>
            </a:r>
          </a:p>
          <a:p>
            <a:pPr marL="95250" lvl="0" indent="0" algn="l" rtl="0">
              <a:spcBef>
                <a:spcPts val="0"/>
              </a:spcBef>
              <a:spcAft>
                <a:spcPts val="0"/>
              </a:spcAft>
              <a:buSzPts val="2100"/>
              <a:buNone/>
            </a:pPr>
            <a:endParaRPr lang="en-US" sz="2100" b="1" dirty="0">
              <a:latin typeface="Arial"/>
              <a:ea typeface="Arial"/>
              <a:cs typeface="Arial"/>
              <a:sym typeface="Arial"/>
            </a:endParaRPr>
          </a:p>
          <a:p>
            <a:pPr marL="438150">
              <a:buSzPts val="2100"/>
            </a:pPr>
            <a:r>
              <a:rPr lang="en-US" sz="21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Strategies Document under development</a:t>
            </a:r>
            <a:endParaRPr sz="21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7" name="Google Shape;9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17716" y="443542"/>
            <a:ext cx="1299865" cy="1234429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6"/>
          <p:cNvSpPr txBox="1">
            <a:spLocks noGrp="1"/>
          </p:cNvSpPr>
          <p:nvPr>
            <p:ph type="subTitle" idx="1"/>
          </p:nvPr>
        </p:nvSpPr>
        <p:spPr>
          <a:xfrm>
            <a:off x="406050" y="4063600"/>
            <a:ext cx="3784200" cy="66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1200" b="0" i="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Join </a:t>
            </a:r>
            <a:r>
              <a:rPr lang="en-US"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 </a:t>
            </a:r>
            <a:r>
              <a:rPr lang="en-US" sz="1200" b="0" i="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at CCMNet.org</a:t>
            </a:r>
            <a:endParaRPr sz="1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1200">
                <a:solidFill>
                  <a:schemeClr val="dk2"/>
                </a:solidFill>
              </a:rPr>
              <a:t>Funded by NSF Award #</a:t>
            </a:r>
            <a:r>
              <a:rPr lang="en-US" sz="1100" b="0" i="0" u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2227656</a:t>
            </a:r>
            <a:r>
              <a:rPr lang="en-US" sz="1200">
                <a:solidFill>
                  <a:schemeClr val="dk2"/>
                </a:solidFill>
              </a:rPr>
              <a:t> (RCN:CIP) </a:t>
            </a:r>
            <a:endParaRPr sz="105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7"/>
          <p:cNvSpPr txBox="1">
            <a:spLocks noGrp="1"/>
          </p:cNvSpPr>
          <p:nvPr>
            <p:ph type="subTitle" idx="1"/>
          </p:nvPr>
        </p:nvSpPr>
        <p:spPr>
          <a:xfrm>
            <a:off x="145050" y="2107454"/>
            <a:ext cx="4045200" cy="14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4200" b="1" dirty="0">
                <a:solidFill>
                  <a:srgbClr val="434343"/>
                </a:solidFill>
              </a:rPr>
              <a:t>Status and Structure</a:t>
            </a:r>
            <a:endParaRPr sz="2300" b="1" dirty="0">
              <a:solidFill>
                <a:srgbClr val="434343"/>
              </a:solidFill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endParaRPr sz="1200" b="0" i="0" u="none" strike="noStrik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endParaRPr sz="1050" dirty="0">
              <a:solidFill>
                <a:schemeClr val="dk2"/>
              </a:solidFill>
            </a:endParaRPr>
          </a:p>
        </p:txBody>
      </p:sp>
      <p:sp>
        <p:nvSpPr>
          <p:cNvPr id="104" name="Google Shape;104;p17"/>
          <p:cNvSpPr txBox="1">
            <a:spLocks noGrp="1"/>
          </p:cNvSpPr>
          <p:nvPr>
            <p:ph type="body" idx="2"/>
          </p:nvPr>
        </p:nvSpPr>
        <p:spPr>
          <a:xfrm>
            <a:off x="4478736" y="-445211"/>
            <a:ext cx="4720682" cy="5670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6985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endParaRPr sz="2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-US" sz="2100" b="1" dirty="0">
                <a:latin typeface="Arial"/>
                <a:ea typeface="Arial"/>
                <a:cs typeface="Arial"/>
                <a:sym typeface="Arial"/>
              </a:rPr>
              <a:t>Engagement status (in process)</a:t>
            </a: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-US" sz="2100" b="1" dirty="0">
                <a:latin typeface="Arial"/>
                <a:ea typeface="Arial"/>
                <a:cs typeface="Arial"/>
                <a:sym typeface="Arial"/>
              </a:rPr>
              <a:t>Meeting cadence (TBD)</a:t>
            </a:r>
            <a:endParaRPr sz="25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Font typeface="Arial"/>
              <a:buChar char="●"/>
            </a:pPr>
            <a:r>
              <a:rPr lang="en-US" sz="2100" b="1" dirty="0">
                <a:latin typeface="Arial"/>
                <a:cs typeface="Arial"/>
                <a:sym typeface="Arial"/>
              </a:rPr>
              <a:t>Structure</a:t>
            </a:r>
            <a:r>
              <a:rPr lang="en-US" sz="2100" b="1" dirty="0">
                <a:latin typeface="Arial"/>
                <a:ea typeface="Arial"/>
                <a:cs typeface="Arial"/>
                <a:sym typeface="Arial"/>
              </a:rPr>
              <a:t>: 1:1 mentorship </a:t>
            </a:r>
            <a:r>
              <a:rPr lang="en-US" b="1" dirty="0">
                <a:latin typeface="Arial"/>
                <a:cs typeface="Arial"/>
                <a:sym typeface="Arial"/>
              </a:rPr>
              <a:t>(Group discussion with more members) </a:t>
            </a:r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Font typeface="Arial"/>
              <a:buChar char="●"/>
            </a:pPr>
            <a:endParaRPr lang="en-US" sz="2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-US" sz="2100" b="1" dirty="0">
                <a:latin typeface="Arial"/>
                <a:cs typeface="Arial"/>
                <a:sym typeface="Arial"/>
              </a:rPr>
              <a:t>Membership invitation still open</a:t>
            </a: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endParaRPr lang="en-US" sz="2100" b="1" dirty="0">
              <a:latin typeface="Arial"/>
              <a:cs typeface="Arial"/>
              <a:sym typeface="Arial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-US" sz="2100" b="1" dirty="0">
                <a:solidFill>
                  <a:srgbClr val="FF0000"/>
                </a:solidFill>
                <a:latin typeface="Arial"/>
                <a:cs typeface="Arial"/>
                <a:sym typeface="Arial"/>
              </a:rPr>
              <a:t>2025:   Actively soliciting for members at ECSU and other institutions.</a:t>
            </a: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endParaRPr lang="en-US" sz="18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17716" y="443542"/>
            <a:ext cx="1299865" cy="1234429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7"/>
          <p:cNvSpPr txBox="1">
            <a:spLocks noGrp="1"/>
          </p:cNvSpPr>
          <p:nvPr>
            <p:ph type="subTitle" idx="1"/>
          </p:nvPr>
        </p:nvSpPr>
        <p:spPr>
          <a:xfrm>
            <a:off x="406050" y="4063600"/>
            <a:ext cx="3784200" cy="66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1200" b="0" i="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Join </a:t>
            </a:r>
            <a:r>
              <a:rPr lang="en-US"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 </a:t>
            </a:r>
            <a:r>
              <a:rPr lang="en-US" sz="1200" b="0" i="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at CCMNet.org</a:t>
            </a:r>
            <a:endParaRPr sz="1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1200">
                <a:solidFill>
                  <a:schemeClr val="dk2"/>
                </a:solidFill>
              </a:rPr>
              <a:t>Funded by NSF Award #</a:t>
            </a:r>
            <a:r>
              <a:rPr lang="en-US" sz="1100" b="0" i="0" u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2227656</a:t>
            </a:r>
            <a:r>
              <a:rPr lang="en-US" sz="1200">
                <a:solidFill>
                  <a:schemeClr val="dk2"/>
                </a:solidFill>
              </a:rPr>
              <a:t> (RCN:CIP) </a:t>
            </a:r>
            <a:endParaRPr sz="105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7"/>
          <p:cNvSpPr txBox="1">
            <a:spLocks noGrp="1"/>
          </p:cNvSpPr>
          <p:nvPr>
            <p:ph type="body" idx="2"/>
          </p:nvPr>
        </p:nvSpPr>
        <p:spPr>
          <a:xfrm>
            <a:off x="4572000" y="253827"/>
            <a:ext cx="4627418" cy="4272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6985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endParaRPr sz="2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-US" sz="1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Allocation: BIO230049</a:t>
            </a:r>
          </a:p>
          <a:p>
            <a:pPr marL="6985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-US" sz="1400" b="1" dirty="0">
                <a:latin typeface="Arial"/>
                <a:ea typeface="Arial"/>
                <a:cs typeface="Arial"/>
                <a:sym typeface="Arial"/>
              </a:rPr>
              <a:t>Linux for Bigdata analysis using bioinformatics pipelines.</a:t>
            </a:r>
          </a:p>
          <a:p>
            <a:pPr marL="6985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-US" sz="1400" b="1" dirty="0">
                <a:latin typeface="Arial"/>
                <a:ea typeface="Arial"/>
                <a:cs typeface="Arial"/>
                <a:sym typeface="Arial"/>
              </a:rPr>
              <a:t>Jetstream2 IU</a:t>
            </a:r>
          </a:p>
          <a:p>
            <a:pPr marL="6985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endParaRPr lang="en-US" sz="14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-US" sz="1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Allocation: BIO250020</a:t>
            </a:r>
          </a:p>
          <a:p>
            <a:pPr marL="6985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-US" sz="1400" b="1" dirty="0">
                <a:latin typeface="Arial"/>
                <a:ea typeface="Arial"/>
                <a:cs typeface="Arial"/>
                <a:sym typeface="Arial"/>
              </a:rPr>
              <a:t>Large Scale homology scouting within and across the three domains through fuzzy logic.</a:t>
            </a:r>
          </a:p>
          <a:p>
            <a:pPr marL="6985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-US" sz="1400" b="1" dirty="0">
                <a:latin typeface="Arial"/>
                <a:ea typeface="Arial"/>
                <a:cs typeface="Arial"/>
                <a:sym typeface="Arial"/>
              </a:rPr>
              <a:t>Jetstream2 IU</a:t>
            </a: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endParaRPr lang="en-US" sz="14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-US" sz="14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Allocation: NAIRR250027</a:t>
            </a:r>
          </a:p>
          <a:p>
            <a:pPr marL="6985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-US" sz="1400" b="1" dirty="0">
                <a:latin typeface="Arial"/>
                <a:ea typeface="Arial"/>
                <a:cs typeface="Arial"/>
                <a:sym typeface="Arial"/>
              </a:rPr>
              <a:t>Creating a biotechnology self-learning hub to support university affiliated Biotechnology clubs in Elizabeth City</a:t>
            </a:r>
          </a:p>
          <a:p>
            <a:pPr marL="69850" lvl="0" indent="0" algn="l" rtl="0"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-US" sz="1400" b="1" dirty="0">
                <a:latin typeface="Arial"/>
                <a:ea typeface="Arial"/>
                <a:cs typeface="Arial"/>
                <a:sym typeface="Arial"/>
              </a:rPr>
              <a:t>Jetstream2 IU</a:t>
            </a:r>
          </a:p>
        </p:txBody>
      </p:sp>
      <p:pic>
        <p:nvPicPr>
          <p:cNvPr id="105" name="Google Shape;105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17716" y="443542"/>
            <a:ext cx="1299865" cy="1234429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7"/>
          <p:cNvSpPr txBox="1">
            <a:spLocks noGrp="1"/>
          </p:cNvSpPr>
          <p:nvPr>
            <p:ph type="subTitle" idx="1"/>
          </p:nvPr>
        </p:nvSpPr>
        <p:spPr>
          <a:xfrm>
            <a:off x="406050" y="4063600"/>
            <a:ext cx="3784200" cy="66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1200" b="0" i="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Join </a:t>
            </a:r>
            <a:r>
              <a:rPr lang="en-US"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 </a:t>
            </a:r>
            <a:r>
              <a:rPr lang="en-US" sz="1200" b="0" i="0" u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at CCMNet.org</a:t>
            </a:r>
            <a:endParaRPr sz="1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-US" sz="1200">
                <a:solidFill>
                  <a:schemeClr val="dk2"/>
                </a:solidFill>
              </a:rPr>
              <a:t>Funded by NSF Award #</a:t>
            </a:r>
            <a:r>
              <a:rPr lang="en-US" sz="1100" b="0" i="0" u="none" strike="noStrik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2227656</a:t>
            </a:r>
            <a:r>
              <a:rPr lang="en-US" sz="1200">
                <a:solidFill>
                  <a:schemeClr val="dk2"/>
                </a:solidFill>
              </a:rPr>
              <a:t> (RCN:CIP) </a:t>
            </a:r>
            <a:endParaRPr sz="1050">
              <a:solidFill>
                <a:schemeClr val="dk2"/>
              </a:solidFill>
            </a:endParaRPr>
          </a:p>
        </p:txBody>
      </p:sp>
      <p:sp>
        <p:nvSpPr>
          <p:cNvPr id="4" name="Google Shape;103;p17">
            <a:extLst>
              <a:ext uri="{FF2B5EF4-FFF2-40B4-BE49-F238E27FC236}">
                <a16:creationId xmlns:a16="http://schemas.microsoft.com/office/drawing/2014/main" id="{39F96AF2-0AC7-E7EF-35A9-0F1C6D36AB74}"/>
              </a:ext>
            </a:extLst>
          </p:cNvPr>
          <p:cNvSpPr txBox="1">
            <a:spLocks/>
          </p:cNvSpPr>
          <p:nvPr/>
        </p:nvSpPr>
        <p:spPr>
          <a:xfrm>
            <a:off x="145050" y="2107454"/>
            <a:ext cx="4045200" cy="14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Roboto"/>
              <a:buNone/>
              <a:defRPr sz="21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Roboto"/>
              <a:buNone/>
              <a:defRPr sz="21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Roboto"/>
              <a:buNone/>
              <a:defRPr sz="21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Roboto"/>
              <a:buNone/>
              <a:defRPr sz="21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Roboto"/>
              <a:buNone/>
              <a:defRPr sz="21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Roboto"/>
              <a:buNone/>
              <a:defRPr sz="21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Roboto"/>
              <a:buNone/>
              <a:defRPr sz="21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Roboto"/>
              <a:buNone/>
              <a:defRPr sz="21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Roboto"/>
              <a:buNone/>
              <a:defRPr sz="2100" b="0" i="0" u="none" strike="noStrike" cap="non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r>
              <a:rPr lang="en-US" sz="4200" b="1" dirty="0">
                <a:solidFill>
                  <a:srgbClr val="434343"/>
                </a:solidFill>
              </a:rPr>
              <a:t>Current Allocations</a:t>
            </a:r>
            <a:endParaRPr lang="en-US" sz="1200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endParaRPr lang="en-US" sz="1050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087021"/>
      </p:ext>
    </p:extLst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Custom 1">
      <a:dk1>
        <a:srgbClr val="08A8E6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271</Words>
  <Application>Microsoft Office PowerPoint</Application>
  <PresentationFormat>On-screen Show (16:9)</PresentationFormat>
  <Paragraphs>77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DM Sans</vt:lpstr>
      <vt:lpstr>Open Sans SemiBold</vt:lpstr>
      <vt:lpstr>Roboto</vt:lpstr>
      <vt:lpstr>Material</vt:lpstr>
      <vt:lpstr>Mentorship Team Name RAAMA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Mentorship Team Name RAAMA</dc:title>
  <cp:lastModifiedBy>Feseha Abebe-Akele</cp:lastModifiedBy>
  <cp:revision>12</cp:revision>
  <dcterms:modified xsi:type="dcterms:W3CDTF">2025-04-17T16:22:39Z</dcterms:modified>
</cp:coreProperties>
</file>