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  <p:embeddedFont>
      <p:font typeface="Open Sans SemiBold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SemiBold-regular.fntdata"/><Relationship Id="rId14" Type="http://schemas.openxmlformats.org/officeDocument/2006/relationships/font" Target="fonts/Roboto-boldItalic.fntdata"/><Relationship Id="rId17" Type="http://schemas.openxmlformats.org/officeDocument/2006/relationships/font" Target="fonts/OpenSansSemiBold-italic.fntdata"/><Relationship Id="rId16" Type="http://schemas.openxmlformats.org/officeDocument/2006/relationships/font" Target="fonts/OpenSansSemiBo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OpenSansSemiBold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eb908722ee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2eb908722ee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09d65068b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309d65068b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eb908722ee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g2eb908722ee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eb908722e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2eb908722e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bg>
      <p:bgPr>
        <a:solidFill>
          <a:srgbClr val="06A9E5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3644268"/>
            <a:ext cx="9239700" cy="1499231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261500" y="351562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Open Sans SemiBold"/>
              <a:buNone/>
              <a:defRPr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1261500" y="451668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Open Sans SemiBold"/>
              <a:buNone/>
              <a:defRPr sz="25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9pPr>
          </a:lstStyle>
          <a:p/>
        </p:txBody>
      </p:sp>
      <p:pic>
        <p:nvPicPr>
          <p:cNvPr id="13" name="Google Shape;13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98820" y="-1027167"/>
            <a:ext cx="10904188" cy="43891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4700" y="3844388"/>
            <a:ext cx="738450" cy="59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i="0" sz="3600">
                <a:solidFill>
                  <a:srgbClr val="1A5B6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b="0" i="0" sz="18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88C2E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88C2E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i="0" sz="1000" u="none" cap="none" strike="noStrike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0" name="Google Shape;20;p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5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5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6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9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9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b="0" i="0" sz="18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/>
          <p:nvPr>
            <p:ph type="title"/>
          </p:nvPr>
        </p:nvSpPr>
        <p:spPr>
          <a:xfrm>
            <a:off x="241775" y="2086753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</a:pPr>
            <a:r>
              <a:rPr b="1" lang="en-US" sz="4000"/>
              <a:t>Mentorship Team Name</a:t>
            </a:r>
            <a:endParaRPr sz="2000">
              <a:solidFill>
                <a:schemeClr val="dk2"/>
              </a:solidFill>
            </a:endParaRPr>
          </a:p>
        </p:txBody>
      </p:sp>
      <p:pic>
        <p:nvPicPr>
          <p:cNvPr id="71" name="Google Shape;7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3"/>
          <p:cNvSpPr txBox="1"/>
          <p:nvPr>
            <p:ph idx="1" type="subTitle"/>
          </p:nvPr>
        </p:nvSpPr>
        <p:spPr>
          <a:xfrm>
            <a:off x="4768100" y="382600"/>
            <a:ext cx="4204500" cy="449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325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2613"/>
              <a:buNone/>
            </a:pPr>
            <a:r>
              <a:t/>
            </a:r>
            <a:endParaRPr sz="2541"/>
          </a:p>
          <a:p>
            <a:pPr indent="-3429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rPr b="1" lang="en-US" sz="312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Devin Bayly</a:t>
            </a:r>
            <a:endParaRPr b="1" i="0" sz="3125" u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rPr lang="en-US" sz="3125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Data &amp; Visualization Consultant</a:t>
            </a:r>
            <a:endParaRPr sz="3125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rPr lang="en-US" sz="3125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University of Arizona</a:t>
            </a:r>
            <a:endParaRPr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t/>
            </a:r>
            <a:endParaRPr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12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Jeevesh Choudhury</a:t>
            </a:r>
            <a:endParaRPr b="1"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7192"/>
              <a:buFont typeface="Arial"/>
              <a:buNone/>
            </a:pPr>
            <a:r>
              <a:rPr lang="en-US" sz="3125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Research Software Engineer (Student-facilitator)</a:t>
            </a:r>
            <a:endParaRPr sz="3125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7192"/>
              <a:buFont typeface="Arial"/>
              <a:buNone/>
            </a:pPr>
            <a:r>
              <a:rPr lang="en-US" sz="3125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ASU</a:t>
            </a:r>
            <a:endParaRPr b="1"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12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Daniel Howard</a:t>
            </a:r>
            <a:endParaRPr b="1"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25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HPC Consultant</a:t>
            </a:r>
            <a:endParaRPr sz="3125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25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University Corporation for Atmospheric Research</a:t>
            </a:r>
            <a:endParaRPr sz="3125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12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Nil Mu</a:t>
            </a:r>
            <a:endParaRPr b="1"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25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HPC System Analyst</a:t>
            </a:r>
            <a:endParaRPr sz="3125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25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ASU</a:t>
            </a:r>
            <a:endParaRPr sz="3125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12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Sarah Stueve</a:t>
            </a:r>
            <a:endParaRPr b="1"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25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College of Information PhD student</a:t>
            </a:r>
            <a:endParaRPr sz="3125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25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University of Arizona</a:t>
            </a:r>
            <a:endParaRPr b="1"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t/>
            </a:r>
            <a:endParaRPr sz="312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t/>
            </a:r>
            <a:endParaRPr sz="3125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t/>
            </a:r>
            <a:endParaRPr sz="3125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t/>
            </a:r>
            <a:endParaRPr sz="3125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5000"/>
              <a:buNone/>
            </a:pPr>
            <a:r>
              <a:t/>
            </a:r>
            <a:endParaRPr b="0" i="0" sz="1200" u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00000"/>
              <a:buNone/>
            </a:pPr>
            <a:r>
              <a:t/>
            </a:r>
            <a:endParaRPr sz="1050">
              <a:solidFill>
                <a:schemeClr val="dk2"/>
              </a:solidFill>
            </a:endParaRPr>
          </a:p>
        </p:txBody>
      </p:sp>
      <p:sp>
        <p:nvSpPr>
          <p:cNvPr id="73" name="Google Shape;73;p13"/>
          <p:cNvSpPr txBox="1"/>
          <p:nvPr>
            <p:ph idx="1" type="subTitle"/>
          </p:nvPr>
        </p:nvSpPr>
        <p:spPr>
          <a:xfrm>
            <a:off x="5098575" y="441705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0" i="0" lang="en-US" sz="120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b="0" i="0" lang="en-US" sz="120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b="0" i="0" lang="en-US" sz="110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idx="1" type="subTitle"/>
          </p:nvPr>
        </p:nvSpPr>
        <p:spPr>
          <a:xfrm>
            <a:off x="145050" y="2107445"/>
            <a:ext cx="4045200" cy="8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1" lang="en-US" sz="4200">
                <a:solidFill>
                  <a:srgbClr val="434343"/>
                </a:solidFill>
              </a:rPr>
              <a:t>Team Goals</a:t>
            </a:r>
            <a:endParaRPr b="1" sz="2300">
              <a:solidFill>
                <a:srgbClr val="434343"/>
              </a:solidFill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b="0" i="0" sz="1200" u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sz="1050">
              <a:solidFill>
                <a:schemeClr val="dk2"/>
              </a:solidFill>
            </a:endParaRPr>
          </a:p>
        </p:txBody>
      </p:sp>
      <p:sp>
        <p:nvSpPr>
          <p:cNvPr id="79" name="Google Shape;79;p14"/>
          <p:cNvSpPr txBox="1"/>
          <p:nvPr>
            <p:ph idx="2" type="body"/>
          </p:nvPr>
        </p:nvSpPr>
        <p:spPr>
          <a:xfrm>
            <a:off x="4773850" y="488700"/>
            <a:ext cx="4045200" cy="27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0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947" lvl="0" marL="45720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ct val="100000"/>
              <a:buFont typeface="Arial"/>
              <a:buChar char="-"/>
            </a:pPr>
            <a:r>
              <a:rPr b="1" lang="en-US" sz="2100">
                <a:solidFill>
                  <a:srgbClr val="F9F9F9"/>
                </a:solidFill>
                <a:latin typeface="Arial"/>
                <a:ea typeface="Arial"/>
                <a:cs typeface="Arial"/>
                <a:sym typeface="Arial"/>
              </a:rPr>
              <a:t>Apply to program for specific course matching their background</a:t>
            </a:r>
            <a:endParaRPr b="1" sz="2100">
              <a:solidFill>
                <a:srgbClr val="F9F9F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947" lvl="0" marL="45720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ct val="100000"/>
              <a:buFont typeface="Arial"/>
              <a:buChar char="-"/>
            </a:pPr>
            <a:r>
              <a:rPr b="1" lang="en-US" sz="2100">
                <a:solidFill>
                  <a:srgbClr val="F9F9F9"/>
                </a:solidFill>
                <a:latin typeface="Arial"/>
                <a:ea typeface="Arial"/>
                <a:cs typeface="Arial"/>
                <a:sym typeface="Arial"/>
              </a:rPr>
              <a:t>Receive self paced course certification</a:t>
            </a:r>
            <a:endParaRPr b="1" sz="2100">
              <a:solidFill>
                <a:srgbClr val="F9F9F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947" lvl="0" marL="45720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ct val="100000"/>
              <a:buFont typeface="Arial"/>
              <a:buChar char="-"/>
            </a:pPr>
            <a:r>
              <a:rPr b="1" lang="en-US" sz="2100">
                <a:solidFill>
                  <a:srgbClr val="F9F9F9"/>
                </a:solidFill>
                <a:latin typeface="Arial"/>
                <a:ea typeface="Arial"/>
                <a:cs typeface="Arial"/>
                <a:sym typeface="Arial"/>
              </a:rPr>
              <a:t>Pass Instructor Interview</a:t>
            </a:r>
            <a:endParaRPr b="1" sz="2100">
              <a:solidFill>
                <a:srgbClr val="F9F9F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947" lvl="0" marL="45720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ct val="100000"/>
              <a:buFont typeface="Arial"/>
              <a:buChar char="-"/>
            </a:pPr>
            <a:r>
              <a:rPr b="1" lang="en-US" sz="2100">
                <a:solidFill>
                  <a:srgbClr val="F9F9F9"/>
                </a:solidFill>
                <a:latin typeface="Arial"/>
                <a:ea typeface="Arial"/>
                <a:cs typeface="Arial"/>
                <a:sym typeface="Arial"/>
              </a:rPr>
              <a:t>Teach their very first workshop</a:t>
            </a:r>
            <a:endParaRPr b="1" sz="2100">
              <a:solidFill>
                <a:srgbClr val="F9F9F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" name="Google Shape;8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4"/>
          <p:cNvSpPr txBox="1"/>
          <p:nvPr>
            <p:ph idx="1" type="subTitle"/>
          </p:nvPr>
        </p:nvSpPr>
        <p:spPr>
          <a:xfrm>
            <a:off x="406050" y="406360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0" i="0" lang="en-US" sz="120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b="0" i="0" lang="en-US" sz="120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b="0" i="0" lang="en-US" sz="110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 txBox="1"/>
          <p:nvPr>
            <p:ph idx="1" type="subTitle"/>
          </p:nvPr>
        </p:nvSpPr>
        <p:spPr>
          <a:xfrm>
            <a:off x="145050" y="2107445"/>
            <a:ext cx="4045200" cy="8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1" lang="en-US" sz="4200">
                <a:solidFill>
                  <a:srgbClr val="434343"/>
                </a:solidFill>
              </a:rPr>
              <a:t>Timeline</a:t>
            </a:r>
            <a:endParaRPr b="1" sz="2300">
              <a:solidFill>
                <a:srgbClr val="434343"/>
              </a:solidFill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b="0" i="0" sz="1200" u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sz="1050">
              <a:solidFill>
                <a:schemeClr val="dk2"/>
              </a:solidFill>
            </a:endParaRPr>
          </a:p>
        </p:txBody>
      </p:sp>
      <p:sp>
        <p:nvSpPr>
          <p:cNvPr id="87" name="Google Shape;87;p15"/>
          <p:cNvSpPr txBox="1"/>
          <p:nvPr>
            <p:ph idx="2" type="body"/>
          </p:nvPr>
        </p:nvSpPr>
        <p:spPr>
          <a:xfrm>
            <a:off x="4773850" y="947300"/>
            <a:ext cx="4045200" cy="199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Start in ~2 weeks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End in Fall Semester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Cadence follows program milestones (typically every 2 weeks)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5"/>
          <p:cNvSpPr txBox="1"/>
          <p:nvPr>
            <p:ph idx="1" type="subTitle"/>
          </p:nvPr>
        </p:nvSpPr>
        <p:spPr>
          <a:xfrm>
            <a:off x="406050" y="406360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0" i="0" lang="en-US" sz="120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b="0" i="0" lang="en-US" sz="120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b="0" i="0" lang="en-US" sz="110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6"/>
          <p:cNvSpPr txBox="1"/>
          <p:nvPr>
            <p:ph idx="1" type="subTitle"/>
          </p:nvPr>
        </p:nvSpPr>
        <p:spPr>
          <a:xfrm>
            <a:off x="145050" y="2107454"/>
            <a:ext cx="4045200" cy="13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1" lang="en-US" sz="4200">
                <a:solidFill>
                  <a:srgbClr val="434343"/>
                </a:solidFill>
              </a:rPr>
              <a:t>Activities to Date</a:t>
            </a:r>
            <a:endParaRPr b="1" sz="2300">
              <a:solidFill>
                <a:srgbClr val="434343"/>
              </a:solidFill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b="0" i="0" sz="1200" u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sz="1050">
              <a:solidFill>
                <a:schemeClr val="dk2"/>
              </a:solidFill>
            </a:endParaRPr>
          </a:p>
        </p:txBody>
      </p:sp>
      <p:pic>
        <p:nvPicPr>
          <p:cNvPr id="95" name="Google Shape;9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6"/>
          <p:cNvSpPr txBox="1"/>
          <p:nvPr>
            <p:ph idx="1" type="subTitle"/>
          </p:nvPr>
        </p:nvSpPr>
        <p:spPr>
          <a:xfrm>
            <a:off x="406050" y="406360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0" i="0" lang="en-US" sz="120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b="0" i="0" lang="en-US" sz="120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b="0" i="0" lang="en-US" sz="110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  <p:sp>
        <p:nvSpPr>
          <p:cNvPr id="97" name="Google Shape;97;p16"/>
          <p:cNvSpPr txBox="1"/>
          <p:nvPr>
            <p:ph idx="2" type="body"/>
          </p:nvPr>
        </p:nvSpPr>
        <p:spPr>
          <a:xfrm>
            <a:off x="4773850" y="947300"/>
            <a:ext cx="4045200" cy="18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Schedule Planning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Assembling a “Map of Program” document for kickoff meeting </a:t>
            </a:r>
            <a:r>
              <a:rPr b="1" lang="en-US" sz="1400">
                <a:latin typeface="Arial"/>
                <a:ea typeface="Arial"/>
                <a:cs typeface="Arial"/>
                <a:sym typeface="Arial"/>
              </a:rPr>
              <a:t>(will upload to knowledge base)</a:t>
            </a:r>
            <a:endParaRPr b="1"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"/>
          <p:cNvSpPr txBox="1"/>
          <p:nvPr>
            <p:ph idx="1" type="subTitle"/>
          </p:nvPr>
        </p:nvSpPr>
        <p:spPr>
          <a:xfrm>
            <a:off x="145050" y="2107454"/>
            <a:ext cx="4045200" cy="149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1" lang="en-US" sz="4200">
                <a:solidFill>
                  <a:srgbClr val="434343"/>
                </a:solidFill>
              </a:rPr>
              <a:t>Mentorship Structure</a:t>
            </a:r>
            <a:endParaRPr b="1" sz="4200">
              <a:solidFill>
                <a:srgbClr val="434343"/>
              </a:solidFill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1" lang="en-US" sz="4200">
                <a:solidFill>
                  <a:srgbClr val="434343"/>
                </a:solidFill>
              </a:rPr>
              <a:t>(Optional)</a:t>
            </a:r>
            <a:endParaRPr b="1" sz="4200">
              <a:solidFill>
                <a:srgbClr val="434343"/>
              </a:solidFill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b="0" i="0" sz="1200" u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sz="1050">
              <a:solidFill>
                <a:schemeClr val="dk2"/>
              </a:solidFill>
            </a:endParaRPr>
          </a:p>
        </p:txBody>
      </p:sp>
      <p:sp>
        <p:nvSpPr>
          <p:cNvPr id="103" name="Google Shape;103;p17"/>
          <p:cNvSpPr txBox="1"/>
          <p:nvPr>
            <p:ph idx="2" type="body"/>
          </p:nvPr>
        </p:nvSpPr>
        <p:spPr>
          <a:xfrm>
            <a:off x="4949150" y="309600"/>
            <a:ext cx="3837000" cy="46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Mentor Purpose: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○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Sharing experience  to remove obstacles in DLI certification process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Meeting Structure: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○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Brief Program Phase Description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○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Group Round Robin Updates 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○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Q&amp;A in Time Remaining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7"/>
          <p:cNvSpPr txBox="1"/>
          <p:nvPr>
            <p:ph idx="1" type="subTitle"/>
          </p:nvPr>
        </p:nvSpPr>
        <p:spPr>
          <a:xfrm>
            <a:off x="406050" y="406360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0" i="0" lang="en-US" sz="120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b="0" i="0" lang="en-US" sz="120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b="0" i="0" lang="en-US" sz="110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Custom 1">
      <a:dk1>
        <a:srgbClr val="08A8E6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